
<file path=[Content_Types].xml><?xml version="1.0" encoding="utf-8"?>
<Types xmlns="http://schemas.openxmlformats.org/package/2006/content-types"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docProps/app.xml" ContentType="application/vnd.openxmlformats-officedocument.extended-properties+xml"/>
  <Override PartName="/docProps/core.xml" ContentType="application/vnd.openxmlformats-package.core-properties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Default Extension="jpg" ContentType="image/jpg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Default Extension="png" ContentType="image/png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docProps/custom.xml" ContentType="application/vnd.openxmlformats-officedocument.custom-properties+xml"/>
</Types>
</file>

<file path=_rels/.rels><?xml version="1.0" encoding="UTF-8" standalone="yes"?>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officeDocument/2006/relationships/extended-properties" Target="docProps/app.xml"/><Relationship Id="rId3" Type="http://schemas.openxmlformats.org/package/2006/relationships/metadata/core-properties" Target="docProps/core.xml"/><Relationship Id="rId4" Type="http://schemas.openxmlformats.org/officeDocument/2006/relationships/custom-properties" Target="docProps/custom.xml"/></Relationships>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  <p:sldId id="276" r:id="rId26"/>
    <p:sldId id="277" r:id="rId27"/>
    <p:sldId id="278" r:id="rId28"/>
  </p:sldIdLst>
  <p:sldSz cx="7772400" cy="10058400"/>
  <p:notesSz cx="7772400" cy="10058400"/>
  <p:defaultTextStyle>
    <a:defPPr>
      <a:defRPr kern="0"/>
    </a:def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8" d="100"/>
          <a:sy n="78" d="100"/>
        </p:scale>
        <p:origin x="-1536" y="-84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
<Relationships xmlns="http://schemas.openxmlformats.org/package/2006/relationships"><Relationship Id="rId1" Type="http://schemas.openxmlformats.org/officeDocument/2006/relationships/slideMaster" Target="slideMasters/slideMaster1.xml"/><Relationship Id="rId2" Type="http://schemas.openxmlformats.org/officeDocument/2006/relationships/theme" Target="theme/theme1.xml"/><Relationship Id="rId3" Type="http://schemas.openxmlformats.org/officeDocument/2006/relationships/viewProps" Target="viewProps.xml"/><Relationship Id="rId4" Type="http://schemas.openxmlformats.org/officeDocument/2006/relationships/presProps" Target="presProps.xml"/><Relationship Id="rId5" Type="http://schemas.openxmlformats.org/officeDocument/2006/relationships/tableStyles" Target="tableStyles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9" Type="http://schemas.openxmlformats.org/officeDocument/2006/relationships/slide" Target="slides/slide4.xml"/><Relationship Id="rId10" Type="http://schemas.openxmlformats.org/officeDocument/2006/relationships/slide" Target="slides/slide5.xml"/><Relationship Id="rId11" Type="http://schemas.openxmlformats.org/officeDocument/2006/relationships/slide" Target="slides/slide6.xml"/><Relationship Id="rId12" Type="http://schemas.openxmlformats.org/officeDocument/2006/relationships/slide" Target="slides/slide7.xml"/><Relationship Id="rId13" Type="http://schemas.openxmlformats.org/officeDocument/2006/relationships/slide" Target="slides/slide8.xml"/><Relationship Id="rId14" Type="http://schemas.openxmlformats.org/officeDocument/2006/relationships/slide" Target="slides/slide9.xml"/><Relationship Id="rId15" Type="http://schemas.openxmlformats.org/officeDocument/2006/relationships/slide" Target="slides/slide10.xml"/><Relationship Id="rId16" Type="http://schemas.openxmlformats.org/officeDocument/2006/relationships/slide" Target="slides/slide11.xml"/><Relationship Id="rId17" Type="http://schemas.openxmlformats.org/officeDocument/2006/relationships/slide" Target="slides/slide12.xml"/><Relationship Id="rId18" Type="http://schemas.openxmlformats.org/officeDocument/2006/relationships/slide" Target="slides/slide13.xml"/><Relationship Id="rId19" Type="http://schemas.openxmlformats.org/officeDocument/2006/relationships/slide" Target="slides/slide14.xml"/><Relationship Id="rId20" Type="http://schemas.openxmlformats.org/officeDocument/2006/relationships/slide" Target="slides/slide15.xml"/><Relationship Id="rId21" Type="http://schemas.openxmlformats.org/officeDocument/2006/relationships/slide" Target="slides/slide16.xml"/><Relationship Id="rId22" Type="http://schemas.openxmlformats.org/officeDocument/2006/relationships/slide" Target="slides/slide17.xml"/><Relationship Id="rId23" Type="http://schemas.openxmlformats.org/officeDocument/2006/relationships/slide" Target="slides/slide18.xml"/><Relationship Id="rId24" Type="http://schemas.openxmlformats.org/officeDocument/2006/relationships/slide" Target="slides/slide19.xml"/><Relationship Id="rId25" Type="http://schemas.openxmlformats.org/officeDocument/2006/relationships/slide" Target="slides/slide20.xml"/><Relationship Id="rId26" Type="http://schemas.openxmlformats.org/officeDocument/2006/relationships/slide" Target="slides/slide21.xml"/><Relationship Id="rId27" Type="http://schemas.openxmlformats.org/officeDocument/2006/relationships/slide" Target="slides/slide22.xml"/><Relationship Id="rId28" Type="http://schemas.openxmlformats.org/officeDocument/2006/relationships/slide" Target="slides/slide23.xml"/></Relationships>

</file>

<file path=ppt/slideLayouts/_rels/slideLayout1.xml.rels><?xml version="1.0" encoding="UTF-8" standalone="yes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2.xml.rels><?xml version="1.0" encoding="UTF-8" standalone="yes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3.xml.rels><?xml version="1.0" encoding="UTF-8" standalone="yes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4.xml.rels><?xml version="1.0" encoding="UTF-8" standalone="yes"?>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/Relationships>

</file>

<file path=ppt/slideLayouts/_rels/slideLayout5.xml.rels><?xml version="1.0" encoding="UTF-8" standalone="yes"?>
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582930" y="3118104"/>
            <a:ext cx="6606540" cy="2112264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4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165860" y="5632704"/>
            <a:ext cx="5440680" cy="25146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000" b="1" i="0">
                <a:solidFill>
                  <a:srgbClr val="0078B8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4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sz="2000" b="1" i="0">
                <a:solidFill>
                  <a:srgbClr val="0078B8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4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idx="2" sz="half"/>
          </p:nvPr>
        </p:nvSpPr>
        <p:spPr>
          <a:xfrm>
            <a:off x="388620" y="2313432"/>
            <a:ext cx="3380994" cy="6638544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idx="3" sz="half"/>
          </p:nvPr>
        </p:nvSpPr>
        <p:spPr>
          <a:xfrm>
            <a:off x="4002786" y="2313432"/>
            <a:ext cx="3380994" cy="6638544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6" name="Holder 6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7" name="Holder 7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 showMasterSp="0">
  <p:cSld name="Title Only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bg object 16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7772400" cy="10058400"/>
          </a:xfrm>
          <a:prstGeom prst="rect">
            <a:avLst/>
          </a:prstGeom>
        </p:spPr>
      </p:pic>
      <p:sp>
        <p:nvSpPr>
          <p:cNvPr id="17" name="bg object 17"/>
          <p:cNvSpPr/>
          <p:nvPr/>
        </p:nvSpPr>
        <p:spPr>
          <a:xfrm>
            <a:off x="2628897" y="0"/>
            <a:ext cx="4812030" cy="4133850"/>
          </a:xfrm>
          <a:custGeom>
            <a:avLst/>
            <a:gdLst/>
            <a:ahLst/>
            <a:cxnLst/>
            <a:rect l="l" t="t" r="r" b="b"/>
            <a:pathLst>
              <a:path w="4812030" h="4133850">
                <a:moveTo>
                  <a:pt x="4811522" y="0"/>
                </a:moveTo>
                <a:lnTo>
                  <a:pt x="3179089" y="0"/>
                </a:lnTo>
                <a:lnTo>
                  <a:pt x="0" y="4114800"/>
                </a:lnTo>
                <a:lnTo>
                  <a:pt x="1543050" y="4133850"/>
                </a:lnTo>
                <a:lnTo>
                  <a:pt x="4811522" y="0"/>
                </a:lnTo>
                <a:close/>
              </a:path>
            </a:pathLst>
          </a:custGeom>
          <a:solidFill>
            <a:srgbClr val="41AD49"/>
          </a:solidFill>
        </p:spPr>
        <p:txBody>
          <a:bodyPr wrap="square" lIns="0" tIns="0" rIns="0" bIns="0" rtlCol="0"/>
          <a:lstStyle/>
          <a:p/>
        </p:txBody>
      </p:sp>
      <p:sp>
        <p:nvSpPr>
          <p:cNvPr id="18" name="bg object 18"/>
          <p:cNvSpPr/>
          <p:nvPr/>
        </p:nvSpPr>
        <p:spPr>
          <a:xfrm>
            <a:off x="0" y="0"/>
            <a:ext cx="5913120" cy="4450080"/>
          </a:xfrm>
          <a:custGeom>
            <a:avLst/>
            <a:gdLst/>
            <a:ahLst/>
            <a:cxnLst/>
            <a:rect l="l" t="t" r="r" b="b"/>
            <a:pathLst>
              <a:path w="5913120" h="4450080">
                <a:moveTo>
                  <a:pt x="5912815" y="0"/>
                </a:moveTo>
                <a:lnTo>
                  <a:pt x="0" y="0"/>
                </a:lnTo>
                <a:lnTo>
                  <a:pt x="0" y="411518"/>
                </a:lnTo>
                <a:lnTo>
                  <a:pt x="2341054" y="4450080"/>
                </a:lnTo>
                <a:lnTo>
                  <a:pt x="5912815" y="0"/>
                </a:lnTo>
                <a:close/>
              </a:path>
            </a:pathLst>
          </a:custGeom>
          <a:solidFill>
            <a:srgbClr val="6E97AB"/>
          </a:solidFill>
        </p:spPr>
        <p:txBody>
          <a:bodyPr wrap="square" lIns="0" tIns="0" rIns="0" bIns="0" rtlCol="0"/>
          <a:lstStyle/>
          <a:p/>
        </p:txBody>
      </p:sp>
      <p:sp>
        <p:nvSpPr>
          <p:cNvPr id="19" name="bg object 19"/>
          <p:cNvSpPr/>
          <p:nvPr/>
        </p:nvSpPr>
        <p:spPr>
          <a:xfrm>
            <a:off x="0" y="0"/>
            <a:ext cx="3714750" cy="9592945"/>
          </a:xfrm>
          <a:custGeom>
            <a:avLst/>
            <a:gdLst/>
            <a:ahLst/>
            <a:cxnLst/>
            <a:rect l="l" t="t" r="r" b="b"/>
            <a:pathLst>
              <a:path w="3714750" h="9592945">
                <a:moveTo>
                  <a:pt x="133946" y="0"/>
                </a:moveTo>
                <a:lnTo>
                  <a:pt x="0" y="0"/>
                </a:lnTo>
                <a:lnTo>
                  <a:pt x="0" y="9592843"/>
                </a:lnTo>
                <a:lnTo>
                  <a:pt x="3714750" y="5448477"/>
                </a:lnTo>
                <a:lnTo>
                  <a:pt x="133946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0" name="bg object 20"/>
          <p:cNvSpPr/>
          <p:nvPr/>
        </p:nvSpPr>
        <p:spPr>
          <a:xfrm>
            <a:off x="-3" y="5673086"/>
            <a:ext cx="4103370" cy="4385310"/>
          </a:xfrm>
          <a:custGeom>
            <a:avLst/>
            <a:gdLst/>
            <a:ahLst/>
            <a:cxnLst/>
            <a:rect l="l" t="t" r="r" b="b"/>
            <a:pathLst>
              <a:path w="4103370" h="4385309">
                <a:moveTo>
                  <a:pt x="4103370" y="0"/>
                </a:moveTo>
                <a:lnTo>
                  <a:pt x="2472690" y="0"/>
                </a:lnTo>
                <a:lnTo>
                  <a:pt x="0" y="3581057"/>
                </a:lnTo>
                <a:lnTo>
                  <a:pt x="0" y="4385310"/>
                </a:lnTo>
                <a:lnTo>
                  <a:pt x="1000747" y="4385310"/>
                </a:lnTo>
                <a:lnTo>
                  <a:pt x="4103370" y="0"/>
                </a:lnTo>
                <a:close/>
              </a:path>
            </a:pathLst>
          </a:custGeom>
          <a:solidFill>
            <a:srgbClr val="41AD49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1" name="bg object 21"/>
          <p:cNvSpPr/>
          <p:nvPr/>
        </p:nvSpPr>
        <p:spPr>
          <a:xfrm>
            <a:off x="3063239" y="0"/>
            <a:ext cx="3336925" cy="4114800"/>
          </a:xfrm>
          <a:custGeom>
            <a:avLst/>
            <a:gdLst/>
            <a:ahLst/>
            <a:cxnLst/>
            <a:rect l="l" t="t" r="r" b="b"/>
            <a:pathLst>
              <a:path w="3336925" h="4114800">
                <a:moveTo>
                  <a:pt x="3336728" y="0"/>
                </a:moveTo>
                <a:lnTo>
                  <a:pt x="0" y="4114800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2" name="bg object 22"/>
          <p:cNvSpPr/>
          <p:nvPr/>
        </p:nvSpPr>
        <p:spPr>
          <a:xfrm>
            <a:off x="2793840" y="0"/>
            <a:ext cx="3331845" cy="4080510"/>
          </a:xfrm>
          <a:custGeom>
            <a:avLst/>
            <a:gdLst/>
            <a:ahLst/>
            <a:cxnLst/>
            <a:rect l="l" t="t" r="r" b="b"/>
            <a:pathLst>
              <a:path w="3331845" h="4080510">
                <a:moveTo>
                  <a:pt x="3331809" y="0"/>
                </a:moveTo>
                <a:lnTo>
                  <a:pt x="0" y="4080299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3" name="bg object 23"/>
          <p:cNvSpPr/>
          <p:nvPr/>
        </p:nvSpPr>
        <p:spPr>
          <a:xfrm>
            <a:off x="3312012" y="0"/>
            <a:ext cx="3340100" cy="4119245"/>
          </a:xfrm>
          <a:custGeom>
            <a:avLst/>
            <a:gdLst/>
            <a:ahLst/>
            <a:cxnLst/>
            <a:rect l="l" t="t" r="r" b="b"/>
            <a:pathLst>
              <a:path w="3340100" h="4119245">
                <a:moveTo>
                  <a:pt x="3339971" y="0"/>
                </a:moveTo>
                <a:lnTo>
                  <a:pt x="0" y="4118798"/>
                </a:lnTo>
              </a:path>
            </a:pathLst>
          </a:custGeom>
          <a:ln w="12699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4" name="bg object 24"/>
          <p:cNvSpPr/>
          <p:nvPr/>
        </p:nvSpPr>
        <p:spPr>
          <a:xfrm>
            <a:off x="3555852" y="0"/>
            <a:ext cx="3352800" cy="4134485"/>
          </a:xfrm>
          <a:custGeom>
            <a:avLst/>
            <a:gdLst/>
            <a:ahLst/>
            <a:cxnLst/>
            <a:rect l="l" t="t" r="r" b="b"/>
            <a:pathLst>
              <a:path w="3352800" h="4134485">
                <a:moveTo>
                  <a:pt x="3352329" y="0"/>
                </a:moveTo>
                <a:lnTo>
                  <a:pt x="0" y="4134039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5" name="bg object 25"/>
          <p:cNvSpPr/>
          <p:nvPr/>
        </p:nvSpPr>
        <p:spPr>
          <a:xfrm>
            <a:off x="3723491" y="3999"/>
            <a:ext cx="3398520" cy="4191000"/>
          </a:xfrm>
          <a:custGeom>
            <a:avLst/>
            <a:gdLst/>
            <a:ahLst/>
            <a:cxnLst/>
            <a:rect l="l" t="t" r="r" b="b"/>
            <a:pathLst>
              <a:path w="3398520" h="4191000">
                <a:moveTo>
                  <a:pt x="3398520" y="0"/>
                </a:moveTo>
                <a:lnTo>
                  <a:pt x="0" y="4191000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6" name="bg object 26"/>
          <p:cNvSpPr/>
          <p:nvPr/>
        </p:nvSpPr>
        <p:spPr>
          <a:xfrm>
            <a:off x="3911747" y="34480"/>
            <a:ext cx="3398520" cy="4191000"/>
          </a:xfrm>
          <a:custGeom>
            <a:avLst/>
            <a:gdLst/>
            <a:ahLst/>
            <a:cxnLst/>
            <a:rect l="l" t="t" r="r" b="b"/>
            <a:pathLst>
              <a:path w="3398520" h="4191000">
                <a:moveTo>
                  <a:pt x="3398520" y="0"/>
                </a:moveTo>
                <a:lnTo>
                  <a:pt x="0" y="4191000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7" name="bg object 27"/>
          <p:cNvSpPr/>
          <p:nvPr/>
        </p:nvSpPr>
        <p:spPr>
          <a:xfrm>
            <a:off x="0" y="5674865"/>
            <a:ext cx="2755900" cy="3848735"/>
          </a:xfrm>
          <a:custGeom>
            <a:avLst/>
            <a:gdLst/>
            <a:ahLst/>
            <a:cxnLst/>
            <a:rect l="l" t="t" r="r" b="b"/>
            <a:pathLst>
              <a:path w="2755900" h="3848734">
                <a:moveTo>
                  <a:pt x="2755419" y="0"/>
                </a:moveTo>
                <a:lnTo>
                  <a:pt x="0" y="3848169"/>
                </a:lnTo>
              </a:path>
            </a:pathLst>
          </a:custGeom>
          <a:ln w="12699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8" name="bg object 28"/>
          <p:cNvSpPr/>
          <p:nvPr/>
        </p:nvSpPr>
        <p:spPr>
          <a:xfrm>
            <a:off x="0" y="5659633"/>
            <a:ext cx="3075940" cy="4272915"/>
          </a:xfrm>
          <a:custGeom>
            <a:avLst/>
            <a:gdLst/>
            <a:ahLst/>
            <a:cxnLst/>
            <a:rect l="l" t="t" r="r" b="b"/>
            <a:pathLst>
              <a:path w="3075940" h="4272915">
                <a:moveTo>
                  <a:pt x="3075473" y="0"/>
                </a:moveTo>
                <a:lnTo>
                  <a:pt x="0" y="4272478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29" name="bg object 29"/>
          <p:cNvSpPr/>
          <p:nvPr/>
        </p:nvSpPr>
        <p:spPr>
          <a:xfrm>
            <a:off x="203643" y="5678436"/>
            <a:ext cx="3144520" cy="4380230"/>
          </a:xfrm>
          <a:custGeom>
            <a:avLst/>
            <a:gdLst/>
            <a:ahLst/>
            <a:cxnLst/>
            <a:rect l="l" t="t" r="r" b="b"/>
            <a:pathLst>
              <a:path w="3144520" h="4380230">
                <a:moveTo>
                  <a:pt x="3144493" y="0"/>
                </a:moveTo>
                <a:lnTo>
                  <a:pt x="0" y="4379963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0" name="bg object 30"/>
          <p:cNvSpPr/>
          <p:nvPr/>
        </p:nvSpPr>
        <p:spPr>
          <a:xfrm>
            <a:off x="454015" y="5692630"/>
            <a:ext cx="3134360" cy="4366260"/>
          </a:xfrm>
          <a:custGeom>
            <a:avLst/>
            <a:gdLst/>
            <a:ahLst/>
            <a:cxnLst/>
            <a:rect l="l" t="t" r="r" b="b"/>
            <a:pathLst>
              <a:path w="3134360" h="4366259">
                <a:moveTo>
                  <a:pt x="3134303" y="0"/>
                </a:moveTo>
                <a:lnTo>
                  <a:pt x="0" y="4365769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1" name="bg object 31"/>
          <p:cNvSpPr/>
          <p:nvPr/>
        </p:nvSpPr>
        <p:spPr>
          <a:xfrm>
            <a:off x="699612" y="5672983"/>
            <a:ext cx="3148965" cy="4385945"/>
          </a:xfrm>
          <a:custGeom>
            <a:avLst/>
            <a:gdLst/>
            <a:ahLst/>
            <a:cxnLst/>
            <a:rect l="l" t="t" r="r" b="b"/>
            <a:pathLst>
              <a:path w="3148965" h="4385945">
                <a:moveTo>
                  <a:pt x="3148408" y="0"/>
                </a:moveTo>
                <a:lnTo>
                  <a:pt x="0" y="4385416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2" name="bg object 32"/>
          <p:cNvSpPr/>
          <p:nvPr/>
        </p:nvSpPr>
        <p:spPr>
          <a:xfrm>
            <a:off x="0" y="4127498"/>
            <a:ext cx="4107179" cy="1541780"/>
          </a:xfrm>
          <a:custGeom>
            <a:avLst/>
            <a:gdLst/>
            <a:ahLst/>
            <a:cxnLst/>
            <a:rect l="l" t="t" r="r" b="b"/>
            <a:pathLst>
              <a:path w="4107179" h="1541779">
                <a:moveTo>
                  <a:pt x="4107179" y="0"/>
                </a:moveTo>
                <a:lnTo>
                  <a:pt x="0" y="0"/>
                </a:lnTo>
                <a:lnTo>
                  <a:pt x="0" y="1541780"/>
                </a:lnTo>
                <a:lnTo>
                  <a:pt x="4107179" y="1541780"/>
                </a:lnTo>
                <a:lnTo>
                  <a:pt x="3500120" y="767715"/>
                </a:lnTo>
                <a:lnTo>
                  <a:pt x="4107179" y="0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4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5" name="Holder 5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4" name="Holder 4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Masters/_rels/slideMaster1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theme" Target="../theme/theme1.xml"/></Relationships>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444500" y="1796282"/>
            <a:ext cx="2293620" cy="11226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4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444500" y="3567429"/>
            <a:ext cx="6717665" cy="585279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000" b="1" i="0">
                <a:solidFill>
                  <a:srgbClr val="0078B8"/>
                </a:solidFill>
                <a:latin typeface="Arial"/>
                <a:cs typeface="Arial"/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>
          <a:xfrm>
            <a:off x="2642616" y="9354312"/>
            <a:ext cx="2487168" cy="5029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>
          <a:xfrm>
            <a:off x="388620" y="9354312"/>
            <a:ext cx="1787652" cy="5029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>
          <a:xfrm>
            <a:off x="5596128" y="9354312"/>
            <a:ext cx="1787652" cy="5029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 folHlink="folHlink" hlink="hlink" accent1="accent1" accent2="accent2" accent3="accent3" accent4="accent4" accent5="accent5" accent6="accent6" tx2="dk2" bg2="lt2" tx1="dk1" bg1="lt1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4.xml"/></Relationships>

</file>

<file path=ppt/slides/_rels/slide2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2.jpg"/></Relationships>

</file>

<file path=ppt/slides/_rels/slide3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2.xml"/></Relationships>

</file>

<file path=ppt/slides/_rels/slide4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3.png"/></Relationships>

</file>

<file path=ppt/slides/_rels/slide5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6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7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4.jpg"/></Relationships>

</file>

<file path=ppt/slides/_rels/slide8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5.png"/></Relationships>

</file>

<file path=ppt/slides/_rels/slide9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6.png"/></Relationships>

</file>

<file path=ppt/slides/_rels/slide10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7.png"/></Relationships>

</file>

<file path=ppt/slides/_rels/slide11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8.png"/></Relationships>

</file>

<file path=ppt/slides/_rels/slide12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3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jpg"/></Relationships>

</file>

<file path=ppt/slides/_rels/slide14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5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6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7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8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19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20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21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/Relationships>

</file>

<file path=ppt/slides/_rels/slide22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0.jpg"/><Relationship Id="rId3" Type="http://schemas.openxmlformats.org/officeDocument/2006/relationships/hyperlink" Target="http://www.cigna.com/" TargetMode="External"/><Relationship Id="rId4" Type="http://schemas.openxmlformats.org/officeDocument/2006/relationships/hyperlink" Target="http://www.eyemed.com/" TargetMode="External"/><Relationship Id="rId5" Type="http://schemas.openxmlformats.org/officeDocument/2006/relationships/hyperlink" Target="http://www.MutualofOmaha.com/" TargetMode="External"/><Relationship Id="rId6" Type="http://schemas.openxmlformats.org/officeDocument/2006/relationships/hyperlink" Target="mailto:christopher.manzi@coloniallifesales.com" TargetMode="External"/><Relationship Id="rId7" Type="http://schemas.openxmlformats.org/officeDocument/2006/relationships/hyperlink" Target="http://www.benstrat.com/" TargetMode="External"/><Relationship Id="rId8" Type="http://schemas.openxmlformats.org/officeDocument/2006/relationships/hyperlink" Target="http://www.mutualofomaha.com/eap" TargetMode="External"/><Relationship Id="rId9" Type="http://schemas.openxmlformats.org/officeDocument/2006/relationships/hyperlink" Target="mailto:Mackenzie.armendariz@greenpages.com" TargetMode="External"/><Relationship Id="rId10" Type="http://schemas.openxmlformats.org/officeDocument/2006/relationships/hyperlink" Target="mailto:Todd.Fitzgerald@crossagency.com" TargetMode="External"/><Relationship Id="rId11" Type="http://schemas.openxmlformats.org/officeDocument/2006/relationships/hyperlink" Target="mailto:Sherri.Blais@crossagency.com" TargetMode="External"/></Relationships>

</file>

<file path=ppt/slides/_rels/slide23.xml.rels><?xml version="1.0" encoding="UTF-8" standalone="yes"?>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1.jpg"/></Relationships>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718819" y="4216406"/>
            <a:ext cx="1522730" cy="1216025"/>
          </a:xfrm>
          <a:prstGeom prst="rect"/>
        </p:spPr>
        <p:txBody>
          <a:bodyPr wrap="square" lIns="0" tIns="5461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430"/>
              </a:spcBef>
            </a:pPr>
            <a:r>
              <a:rPr dirty="0" sz="2600" spc="-20" b="1">
                <a:solidFill>
                  <a:srgbClr val="344E5A"/>
                </a:solidFill>
                <a:latin typeface="Arial"/>
                <a:cs typeface="Arial"/>
              </a:rPr>
              <a:t>2023</a:t>
            </a:r>
            <a:endParaRPr sz="2600">
              <a:latin typeface="Arial"/>
              <a:cs typeface="Arial"/>
            </a:endParaRPr>
          </a:p>
          <a:p>
            <a:pPr marL="12700" marR="5080">
              <a:lnSpc>
                <a:spcPts val="3000"/>
              </a:lnSpc>
              <a:spcBef>
                <a:spcPts val="20"/>
              </a:spcBef>
            </a:pPr>
            <a:r>
              <a:rPr dirty="0" sz="2200" spc="-10" b="1">
                <a:solidFill>
                  <a:srgbClr val="344E5A"/>
                </a:solidFill>
                <a:latin typeface="Arial"/>
                <a:cs typeface="Arial"/>
              </a:rPr>
              <a:t>BENEFITS </a:t>
            </a:r>
            <a:r>
              <a:rPr dirty="0" sz="2200" spc="-95" b="1">
                <a:solidFill>
                  <a:srgbClr val="344E5A"/>
                </a:solidFill>
                <a:latin typeface="Arial"/>
                <a:cs typeface="Arial"/>
              </a:rPr>
              <a:t>RESOURCE</a:t>
            </a:r>
            <a:endParaRPr sz="2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10058400"/>
            <a:chOff x="0" y="0"/>
            <a:chExt cx="7772400" cy="10058400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10058400"/>
            </a:xfrm>
            <a:custGeom>
              <a:avLst/>
              <a:gdLst/>
              <a:ahLst/>
              <a:cxnLst/>
              <a:rect l="l" t="t" r="r" b="b"/>
              <a:pathLst>
                <a:path w="7772400" h="10058400">
                  <a:moveTo>
                    <a:pt x="3106623" y="0"/>
                  </a:moveTo>
                  <a:lnTo>
                    <a:pt x="0" y="0"/>
                  </a:lnTo>
                  <a:lnTo>
                    <a:pt x="0" y="10058400"/>
                  </a:lnTo>
                  <a:lnTo>
                    <a:pt x="7772400" y="10058400"/>
                  </a:lnTo>
                  <a:lnTo>
                    <a:pt x="7772400" y="6339662"/>
                  </a:lnTo>
                  <a:lnTo>
                    <a:pt x="3106623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4" name="object 4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0" y="914400"/>
              <a:ext cx="7772398" cy="4400550"/>
            </a:xfrm>
            <a:prstGeom prst="rect">
              <a:avLst/>
            </a:prstGeom>
          </p:spPr>
        </p:pic>
        <p:sp>
          <p:nvSpPr>
            <p:cNvPr id="5" name="object 5" descr=""/>
            <p:cNvSpPr/>
            <p:nvPr/>
          </p:nvSpPr>
          <p:spPr>
            <a:xfrm>
              <a:off x="441959" y="323850"/>
              <a:ext cx="937260" cy="0"/>
            </a:xfrm>
            <a:custGeom>
              <a:avLst/>
              <a:gdLst/>
              <a:ahLst/>
              <a:cxnLst/>
              <a:rect l="l" t="t" r="r" b="b"/>
              <a:pathLst>
                <a:path w="937260" h="0">
                  <a:moveTo>
                    <a:pt x="0" y="0"/>
                  </a:moveTo>
                  <a:lnTo>
                    <a:pt x="936926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3307079" y="323850"/>
              <a:ext cx="4008120" cy="0"/>
            </a:xfrm>
            <a:custGeom>
              <a:avLst/>
              <a:gdLst/>
              <a:ahLst/>
              <a:cxnLst/>
              <a:rect l="l" t="t" r="r" b="b"/>
              <a:pathLst>
                <a:path w="4008120" h="0">
                  <a:moveTo>
                    <a:pt x="0" y="0"/>
                  </a:moveTo>
                  <a:lnTo>
                    <a:pt x="4008120" y="0"/>
                  </a:lnTo>
                </a:path>
              </a:pathLst>
            </a:custGeom>
            <a:ln w="76200">
              <a:solidFill>
                <a:srgbClr val="344E5A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7" name="object 7" descr=""/>
            <p:cNvSpPr/>
            <p:nvPr/>
          </p:nvSpPr>
          <p:spPr>
            <a:xfrm>
              <a:off x="1378886" y="323850"/>
              <a:ext cx="1905000" cy="0"/>
            </a:xfrm>
            <a:custGeom>
              <a:avLst/>
              <a:gdLst/>
              <a:ahLst/>
              <a:cxnLst/>
              <a:rect l="l" t="t" r="r" b="b"/>
              <a:pathLst>
                <a:path w="1905000" h="0">
                  <a:moveTo>
                    <a:pt x="0" y="0"/>
                  </a:moveTo>
                  <a:lnTo>
                    <a:pt x="1905000" y="0"/>
                  </a:lnTo>
                </a:path>
              </a:pathLst>
            </a:custGeom>
            <a:ln w="93023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8" name="object 8" descr=""/>
            <p:cNvSpPr/>
            <p:nvPr/>
          </p:nvSpPr>
          <p:spPr>
            <a:xfrm>
              <a:off x="5172455" y="1105916"/>
              <a:ext cx="2277110" cy="969644"/>
            </a:xfrm>
            <a:custGeom>
              <a:avLst/>
              <a:gdLst/>
              <a:ahLst/>
              <a:cxnLst/>
              <a:rect l="l" t="t" r="r" b="b"/>
              <a:pathLst>
                <a:path w="2277109" h="969644">
                  <a:moveTo>
                    <a:pt x="2276855" y="0"/>
                  </a:moveTo>
                  <a:lnTo>
                    <a:pt x="0" y="0"/>
                  </a:lnTo>
                  <a:lnTo>
                    <a:pt x="0" y="969264"/>
                  </a:lnTo>
                  <a:lnTo>
                    <a:pt x="2276855" y="969264"/>
                  </a:lnTo>
                  <a:lnTo>
                    <a:pt x="2276855" y="0"/>
                  </a:lnTo>
                  <a:close/>
                </a:path>
              </a:pathLst>
            </a:custGeom>
            <a:solidFill>
              <a:srgbClr val="000000">
                <a:alpha val="46998"/>
              </a:srgbClr>
            </a:solidFill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9" name="object 9" descr=""/>
          <p:cNvSpPr txBox="1"/>
          <p:nvPr/>
        </p:nvSpPr>
        <p:spPr>
          <a:xfrm>
            <a:off x="485140" y="5756906"/>
            <a:ext cx="1393825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30" b="1">
                <a:solidFill>
                  <a:srgbClr val="FFFFFF"/>
                </a:solidFill>
                <a:latin typeface="Arial"/>
                <a:cs typeface="Arial"/>
              </a:rPr>
              <a:t>CONTENTS</a:t>
            </a:r>
            <a:endParaRPr sz="2000">
              <a:latin typeface="Arial"/>
              <a:cs typeface="Arial"/>
            </a:endParaRPr>
          </a:p>
        </p:txBody>
      </p:sp>
      <p:sp>
        <p:nvSpPr>
          <p:cNvPr id="10" name="object 10" descr=""/>
          <p:cNvSpPr txBox="1"/>
          <p:nvPr/>
        </p:nvSpPr>
        <p:spPr>
          <a:xfrm>
            <a:off x="444440" y="6442496"/>
            <a:ext cx="73342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WELCOME</a:t>
            </a:r>
            <a:endParaRPr sz="1100">
              <a:latin typeface="Arial"/>
              <a:cs typeface="Arial"/>
            </a:endParaRPr>
          </a:p>
        </p:txBody>
      </p:sp>
      <p:sp>
        <p:nvSpPr>
          <p:cNvPr id="11" name="object 11" descr=""/>
          <p:cNvSpPr txBox="1"/>
          <p:nvPr/>
        </p:nvSpPr>
        <p:spPr>
          <a:xfrm>
            <a:off x="444440" y="6861596"/>
            <a:ext cx="81026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ELIGIBILITY</a:t>
            </a:r>
            <a:endParaRPr sz="1100">
              <a:latin typeface="Arial"/>
              <a:cs typeface="Arial"/>
            </a:endParaRPr>
          </a:p>
        </p:txBody>
      </p:sp>
      <p:sp>
        <p:nvSpPr>
          <p:cNvPr id="12" name="object 12" descr=""/>
          <p:cNvSpPr txBox="1"/>
          <p:nvPr/>
        </p:nvSpPr>
        <p:spPr>
          <a:xfrm>
            <a:off x="2422731" y="6861596"/>
            <a:ext cx="144399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354965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04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DENTAL/VISION</a:t>
            </a:r>
            <a:endParaRPr sz="1100">
              <a:latin typeface="Arial"/>
              <a:cs typeface="Arial"/>
            </a:endParaRPr>
          </a:p>
        </p:txBody>
      </p:sp>
      <p:sp>
        <p:nvSpPr>
          <p:cNvPr id="13" name="object 13" descr=""/>
          <p:cNvSpPr txBox="1"/>
          <p:nvPr/>
        </p:nvSpPr>
        <p:spPr>
          <a:xfrm>
            <a:off x="444440" y="7280696"/>
            <a:ext cx="145351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BENEFITS</a:t>
            </a:r>
            <a:r>
              <a:rPr dirty="0" sz="11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OVERVIEW</a:t>
            </a:r>
            <a:endParaRPr sz="1100">
              <a:latin typeface="Arial"/>
              <a:cs typeface="Arial"/>
            </a:endParaRPr>
          </a:p>
        </p:txBody>
      </p:sp>
      <p:sp>
        <p:nvSpPr>
          <p:cNvPr id="14" name="object 14" descr=""/>
          <p:cNvSpPr txBox="1"/>
          <p:nvPr/>
        </p:nvSpPr>
        <p:spPr>
          <a:xfrm>
            <a:off x="2423290" y="7280696"/>
            <a:ext cx="159067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354330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05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spc="-40" b="1">
                <a:solidFill>
                  <a:srgbClr val="FFFFFF"/>
                </a:solidFill>
                <a:latin typeface="Arial"/>
                <a:cs typeface="Arial"/>
              </a:rPr>
              <a:t>LIFE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 &amp;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DISABILITY</a:t>
            </a:r>
            <a:endParaRPr sz="1100">
              <a:latin typeface="Arial"/>
              <a:cs typeface="Arial"/>
            </a:endParaRPr>
          </a:p>
        </p:txBody>
      </p:sp>
      <p:sp>
        <p:nvSpPr>
          <p:cNvPr id="15" name="object 15" descr=""/>
          <p:cNvSpPr txBox="1"/>
          <p:nvPr/>
        </p:nvSpPr>
        <p:spPr>
          <a:xfrm>
            <a:off x="444440" y="7699796"/>
            <a:ext cx="147066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MEDICAL</a:t>
            </a:r>
            <a:r>
              <a:rPr dirty="0" sz="11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OFFERINGS</a:t>
            </a:r>
            <a:endParaRPr sz="1100">
              <a:latin typeface="Arial"/>
              <a:cs typeface="Arial"/>
            </a:endParaRPr>
          </a:p>
        </p:txBody>
      </p:sp>
      <p:sp>
        <p:nvSpPr>
          <p:cNvPr id="16" name="object 16" descr=""/>
          <p:cNvSpPr txBox="1"/>
          <p:nvPr/>
        </p:nvSpPr>
        <p:spPr>
          <a:xfrm>
            <a:off x="2421893" y="7699796"/>
            <a:ext cx="140970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355600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06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DID</a:t>
            </a:r>
            <a:r>
              <a:rPr dirty="0" sz="11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FFFFFF"/>
                </a:solidFill>
                <a:latin typeface="Arial"/>
                <a:cs typeface="Arial"/>
              </a:rPr>
              <a:t>YOU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KNOW</a:t>
            </a:r>
            <a:endParaRPr sz="1100">
              <a:latin typeface="Arial"/>
              <a:cs typeface="Arial"/>
            </a:endParaRPr>
          </a:p>
        </p:txBody>
      </p:sp>
      <p:sp>
        <p:nvSpPr>
          <p:cNvPr id="17" name="object 17" descr=""/>
          <p:cNvSpPr txBox="1"/>
          <p:nvPr/>
        </p:nvSpPr>
        <p:spPr>
          <a:xfrm>
            <a:off x="444440" y="8118896"/>
            <a:ext cx="186182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75" b="1">
                <a:solidFill>
                  <a:srgbClr val="FFFFFF"/>
                </a:solidFill>
                <a:latin typeface="Arial"/>
                <a:cs typeface="Arial"/>
              </a:rPr>
              <a:t>HEALTH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60" b="1">
                <a:solidFill>
                  <a:srgbClr val="FFFFFF"/>
                </a:solidFill>
                <a:latin typeface="Arial"/>
                <a:cs typeface="Arial"/>
              </a:rPr>
              <a:t>SAVINGS</a:t>
            </a:r>
            <a:r>
              <a:rPr dirty="0" sz="11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ACCOUNT</a:t>
            </a:r>
            <a:endParaRPr sz="1100">
              <a:latin typeface="Arial"/>
              <a:cs typeface="Arial"/>
            </a:endParaRPr>
          </a:p>
        </p:txBody>
      </p:sp>
      <p:sp>
        <p:nvSpPr>
          <p:cNvPr id="18" name="object 18" descr=""/>
          <p:cNvSpPr txBox="1"/>
          <p:nvPr/>
        </p:nvSpPr>
        <p:spPr>
          <a:xfrm>
            <a:off x="2421614" y="8118896"/>
            <a:ext cx="248158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356235" algn="l"/>
              </a:tabLst>
            </a:pPr>
            <a:r>
              <a:rPr dirty="0" sz="1100" spc="25" b="1">
                <a:solidFill>
                  <a:srgbClr val="FFFFFF"/>
                </a:solidFill>
                <a:latin typeface="Arial"/>
                <a:cs typeface="Arial"/>
              </a:rPr>
              <a:t>08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ACCIDENT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&amp;</a:t>
            </a:r>
            <a:r>
              <a:rPr dirty="0" sz="1100" spc="-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CRITICAL</a:t>
            </a:r>
            <a:r>
              <a:rPr dirty="0" sz="1100" spc="-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ILLNESS</a:t>
            </a:r>
            <a:endParaRPr sz="1100">
              <a:latin typeface="Arial"/>
              <a:cs typeface="Arial"/>
            </a:endParaRPr>
          </a:p>
        </p:txBody>
      </p:sp>
      <p:sp>
        <p:nvSpPr>
          <p:cNvPr id="19" name="object 19" descr=""/>
          <p:cNvSpPr txBox="1"/>
          <p:nvPr/>
        </p:nvSpPr>
        <p:spPr>
          <a:xfrm>
            <a:off x="2421754" y="6442496"/>
            <a:ext cx="359537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356235" algn="l"/>
                <a:tab pos="2638425" algn="l"/>
                <a:tab pos="2947670" algn="l"/>
              </a:tabLst>
            </a:pPr>
            <a:r>
              <a:rPr dirty="0" sz="1100" spc="-25" b="1">
                <a:solidFill>
                  <a:srgbClr val="FFFFFF"/>
                </a:solidFill>
                <a:latin typeface="Acumin Pro"/>
                <a:cs typeface="Acumin Pro"/>
              </a:rPr>
              <a:t>03</a:t>
            </a:r>
            <a:r>
              <a:rPr dirty="0" sz="1100" b="1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 spc="-45" b="1">
                <a:solidFill>
                  <a:srgbClr val="FFFFFF"/>
                </a:solidFill>
                <a:latin typeface="Arial"/>
                <a:cs typeface="Arial"/>
              </a:rPr>
              <a:t>FLEXIBLE</a:t>
            </a:r>
            <a:r>
              <a:rPr dirty="0" sz="11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SPENDING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 ACCOUNT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spc="25" b="1">
                <a:solidFill>
                  <a:srgbClr val="FFFFFF"/>
                </a:solidFill>
                <a:latin typeface="Arial"/>
                <a:cs typeface="Arial"/>
              </a:rPr>
              <a:t>09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TIME</a:t>
            </a:r>
            <a:r>
              <a:rPr dirty="0" sz="1100" spc="-7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OFF</a:t>
            </a:r>
            <a:endParaRPr sz="1100">
              <a:latin typeface="Arial"/>
              <a:cs typeface="Arial"/>
            </a:endParaRPr>
          </a:p>
        </p:txBody>
      </p:sp>
      <p:sp>
        <p:nvSpPr>
          <p:cNvPr id="20" name="object 20" descr=""/>
          <p:cNvSpPr txBox="1"/>
          <p:nvPr/>
        </p:nvSpPr>
        <p:spPr>
          <a:xfrm>
            <a:off x="7276887" y="6442496"/>
            <a:ext cx="16319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50" b="1">
                <a:solidFill>
                  <a:srgbClr val="FFFFFF"/>
                </a:solidFill>
                <a:latin typeface="Arial"/>
                <a:cs typeface="Arial"/>
              </a:rPr>
              <a:t>15</a:t>
            </a:r>
            <a:endParaRPr sz="1100">
              <a:latin typeface="Arial"/>
              <a:cs typeface="Arial"/>
            </a:endParaRPr>
          </a:p>
        </p:txBody>
      </p:sp>
      <p:sp>
        <p:nvSpPr>
          <p:cNvPr id="21" name="object 21" descr=""/>
          <p:cNvSpPr txBox="1"/>
          <p:nvPr/>
        </p:nvSpPr>
        <p:spPr>
          <a:xfrm>
            <a:off x="5076612" y="6861596"/>
            <a:ext cx="137223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292735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10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TUITION</a:t>
            </a:r>
            <a:r>
              <a:rPr dirty="0" sz="1100" spc="-4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REIMB.</a:t>
            </a:r>
            <a:endParaRPr sz="1100">
              <a:latin typeface="Arial"/>
              <a:cs typeface="Arial"/>
            </a:endParaRPr>
          </a:p>
        </p:txBody>
      </p:sp>
      <p:sp>
        <p:nvSpPr>
          <p:cNvPr id="22" name="object 22" descr=""/>
          <p:cNvSpPr txBox="1"/>
          <p:nvPr/>
        </p:nvSpPr>
        <p:spPr>
          <a:xfrm>
            <a:off x="7275770" y="6861596"/>
            <a:ext cx="16446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45" b="1">
                <a:solidFill>
                  <a:srgbClr val="FFFFFF"/>
                </a:solidFill>
                <a:latin typeface="Arial"/>
                <a:cs typeface="Arial"/>
              </a:rPr>
              <a:t>18</a:t>
            </a:r>
            <a:endParaRPr sz="1100">
              <a:latin typeface="Arial"/>
              <a:cs typeface="Arial"/>
            </a:endParaRPr>
          </a:p>
        </p:txBody>
      </p:sp>
      <p:sp>
        <p:nvSpPr>
          <p:cNvPr id="23" name="object 23" descr=""/>
          <p:cNvSpPr txBox="1"/>
          <p:nvPr/>
        </p:nvSpPr>
        <p:spPr>
          <a:xfrm>
            <a:off x="5109582" y="7280696"/>
            <a:ext cx="69532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259715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11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401(K)</a:t>
            </a:r>
            <a:endParaRPr sz="1100">
              <a:latin typeface="Arial"/>
              <a:cs typeface="Arial"/>
            </a:endParaRPr>
          </a:p>
        </p:txBody>
      </p:sp>
      <p:sp>
        <p:nvSpPr>
          <p:cNvPr id="24" name="object 24" descr=""/>
          <p:cNvSpPr txBox="1"/>
          <p:nvPr/>
        </p:nvSpPr>
        <p:spPr>
          <a:xfrm>
            <a:off x="7277446" y="7280696"/>
            <a:ext cx="16256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55" b="1">
                <a:solidFill>
                  <a:srgbClr val="FFFFFF"/>
                </a:solidFill>
                <a:latin typeface="Arial"/>
                <a:cs typeface="Arial"/>
              </a:rPr>
              <a:t>19</a:t>
            </a:r>
            <a:endParaRPr sz="1100">
              <a:latin typeface="Arial"/>
              <a:cs typeface="Arial"/>
            </a:endParaRPr>
          </a:p>
        </p:txBody>
      </p:sp>
      <p:sp>
        <p:nvSpPr>
          <p:cNvPr id="25" name="object 25" descr=""/>
          <p:cNvSpPr txBox="1"/>
          <p:nvPr/>
        </p:nvSpPr>
        <p:spPr>
          <a:xfrm>
            <a:off x="5081781" y="7699796"/>
            <a:ext cx="167132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287655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12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spc="-55" b="1">
                <a:solidFill>
                  <a:srgbClr val="FFFFFF"/>
                </a:solidFill>
                <a:latin typeface="Arial"/>
                <a:cs typeface="Arial"/>
              </a:rPr>
              <a:t>CARRIER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CONTACTS</a:t>
            </a:r>
            <a:endParaRPr sz="1100">
              <a:latin typeface="Arial"/>
              <a:cs typeface="Arial"/>
            </a:endParaRPr>
          </a:p>
        </p:txBody>
      </p:sp>
      <p:sp>
        <p:nvSpPr>
          <p:cNvPr id="26" name="object 26" descr=""/>
          <p:cNvSpPr txBox="1"/>
          <p:nvPr/>
        </p:nvSpPr>
        <p:spPr>
          <a:xfrm>
            <a:off x="7252859" y="7699796"/>
            <a:ext cx="18732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22</a:t>
            </a:r>
            <a:endParaRPr sz="1100">
              <a:latin typeface="Arial"/>
              <a:cs typeface="Arial"/>
            </a:endParaRPr>
          </a:p>
        </p:txBody>
      </p:sp>
      <p:sp>
        <p:nvSpPr>
          <p:cNvPr id="27" name="object 27" descr=""/>
          <p:cNvSpPr txBox="1"/>
          <p:nvPr/>
        </p:nvSpPr>
        <p:spPr>
          <a:xfrm>
            <a:off x="5080105" y="8118896"/>
            <a:ext cx="186690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288925" algn="l"/>
              </a:tabLst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14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ADDITIONAL</a:t>
            </a:r>
            <a:r>
              <a:rPr dirty="0" sz="1100" spc="10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SUPPORT</a:t>
            </a:r>
            <a:endParaRPr sz="1100">
              <a:latin typeface="Arial"/>
              <a:cs typeface="Arial"/>
            </a:endParaRPr>
          </a:p>
        </p:txBody>
      </p:sp>
      <p:sp>
        <p:nvSpPr>
          <p:cNvPr id="28" name="object 28" descr=""/>
          <p:cNvSpPr txBox="1"/>
          <p:nvPr/>
        </p:nvSpPr>
        <p:spPr>
          <a:xfrm>
            <a:off x="7252859" y="8118896"/>
            <a:ext cx="18732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22</a:t>
            </a:r>
            <a:endParaRPr sz="1100">
              <a:latin typeface="Arial"/>
              <a:cs typeface="Arial"/>
            </a:endParaRPr>
          </a:p>
        </p:txBody>
      </p:sp>
      <p:sp>
        <p:nvSpPr>
          <p:cNvPr id="29" name="object 29" descr=""/>
          <p:cNvSpPr txBox="1"/>
          <p:nvPr/>
        </p:nvSpPr>
        <p:spPr>
          <a:xfrm>
            <a:off x="444500" y="8623437"/>
            <a:ext cx="6842759" cy="10928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9700"/>
              </a:lnSpc>
              <a:spcBef>
                <a:spcPts val="100"/>
              </a:spcBef>
            </a:pP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following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descriptions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available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elections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options,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are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purely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informational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and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have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been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provided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you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illustrative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purposes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only.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Payment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benefits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vary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from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claim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claim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within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particular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option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and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paid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at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sole 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discretion</a:t>
            </a:r>
            <a:r>
              <a:rPr dirty="0" sz="900" spc="50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the applicable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insurance provider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for each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benefit option.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The terms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and conditions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of each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applicable policy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or certificate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of 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coverage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provide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specific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details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and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govern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all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matters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relating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each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particular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option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described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summary.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no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 spc="-20">
                <a:solidFill>
                  <a:srgbClr val="FFFFFF"/>
                </a:solidFill>
                <a:latin typeface="Acumin Pro"/>
                <a:cs typeface="Acumin Pro"/>
              </a:rPr>
              <a:t>case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any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summary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amend,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modify,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expand,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enhance,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improve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or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otherwise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change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any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term,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condition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or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element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 spc="-25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 the</a:t>
            </a:r>
            <a:r>
              <a:rPr dirty="0" sz="9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policies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or certificates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of coverage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that govern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benefit options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described in</a:t>
            </a:r>
            <a:r>
              <a:rPr dirty="0" sz="9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00">
                <a:solidFill>
                  <a:srgbClr val="FFFFFF"/>
                </a:solidFill>
                <a:latin typeface="Acumin Pro"/>
                <a:cs typeface="Acumin Pro"/>
              </a:rPr>
              <a:t>this </a:t>
            </a:r>
            <a:r>
              <a:rPr dirty="0" sz="900" spc="-10">
                <a:solidFill>
                  <a:srgbClr val="FFFFFF"/>
                </a:solidFill>
                <a:latin typeface="Acumin Pro"/>
                <a:cs typeface="Acumin Pro"/>
              </a:rPr>
              <a:t>summary.</a:t>
            </a:r>
            <a:endParaRPr sz="900">
              <a:latin typeface="Acumin Pro"/>
              <a:cs typeface="Acumin Pro"/>
            </a:endParaRPr>
          </a:p>
        </p:txBody>
      </p:sp>
      <p:grpSp>
        <p:nvGrpSpPr>
          <p:cNvPr id="30" name="object 30" descr=""/>
          <p:cNvGrpSpPr/>
          <p:nvPr/>
        </p:nvGrpSpPr>
        <p:grpSpPr>
          <a:xfrm>
            <a:off x="457200" y="6729730"/>
            <a:ext cx="6979284" cy="1311910"/>
            <a:chOff x="457200" y="6729730"/>
            <a:chExt cx="6979284" cy="1311910"/>
          </a:xfrm>
        </p:grpSpPr>
        <p:sp>
          <p:nvSpPr>
            <p:cNvPr id="31" name="object 31" descr=""/>
            <p:cNvSpPr/>
            <p:nvPr/>
          </p:nvSpPr>
          <p:spPr>
            <a:xfrm>
              <a:off x="457200" y="6742430"/>
              <a:ext cx="2152650" cy="0"/>
            </a:xfrm>
            <a:custGeom>
              <a:avLst/>
              <a:gdLst/>
              <a:ahLst/>
              <a:cxnLst/>
              <a:rect l="l" t="t" r="r" b="b"/>
              <a:pathLst>
                <a:path w="2152650" h="0">
                  <a:moveTo>
                    <a:pt x="0" y="0"/>
                  </a:moveTo>
                  <a:lnTo>
                    <a:pt x="2152650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2" name="object 32" descr=""/>
            <p:cNvSpPr/>
            <p:nvPr/>
          </p:nvSpPr>
          <p:spPr>
            <a:xfrm>
              <a:off x="457200" y="7171266"/>
              <a:ext cx="2152650" cy="0"/>
            </a:xfrm>
            <a:custGeom>
              <a:avLst/>
              <a:gdLst/>
              <a:ahLst/>
              <a:cxnLst/>
              <a:rect l="l" t="t" r="r" b="b"/>
              <a:pathLst>
                <a:path w="2152650" h="0">
                  <a:moveTo>
                    <a:pt x="0" y="0"/>
                  </a:moveTo>
                  <a:lnTo>
                    <a:pt x="2152650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3" name="object 33" descr=""/>
            <p:cNvSpPr/>
            <p:nvPr/>
          </p:nvSpPr>
          <p:spPr>
            <a:xfrm>
              <a:off x="457200" y="7600103"/>
              <a:ext cx="2152650" cy="0"/>
            </a:xfrm>
            <a:custGeom>
              <a:avLst/>
              <a:gdLst/>
              <a:ahLst/>
              <a:cxnLst/>
              <a:rect l="l" t="t" r="r" b="b"/>
              <a:pathLst>
                <a:path w="2152650" h="0">
                  <a:moveTo>
                    <a:pt x="0" y="0"/>
                  </a:moveTo>
                  <a:lnTo>
                    <a:pt x="2152650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4" name="object 34" descr=""/>
            <p:cNvSpPr/>
            <p:nvPr/>
          </p:nvSpPr>
          <p:spPr>
            <a:xfrm>
              <a:off x="457200" y="8028941"/>
              <a:ext cx="2143125" cy="0"/>
            </a:xfrm>
            <a:custGeom>
              <a:avLst/>
              <a:gdLst/>
              <a:ahLst/>
              <a:cxnLst/>
              <a:rect l="l" t="t" r="r" b="b"/>
              <a:pathLst>
                <a:path w="2143125" h="0">
                  <a:moveTo>
                    <a:pt x="0" y="0"/>
                  </a:moveTo>
                  <a:lnTo>
                    <a:pt x="2143125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5" name="object 35" descr=""/>
            <p:cNvSpPr/>
            <p:nvPr/>
          </p:nvSpPr>
          <p:spPr>
            <a:xfrm>
              <a:off x="2790816" y="6742430"/>
              <a:ext cx="2448560" cy="0"/>
            </a:xfrm>
            <a:custGeom>
              <a:avLst/>
              <a:gdLst/>
              <a:ahLst/>
              <a:cxnLst/>
              <a:rect l="l" t="t" r="r" b="b"/>
              <a:pathLst>
                <a:path w="2448560" h="0">
                  <a:moveTo>
                    <a:pt x="0" y="0"/>
                  </a:moveTo>
                  <a:lnTo>
                    <a:pt x="2447937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6" name="object 36" descr=""/>
            <p:cNvSpPr/>
            <p:nvPr/>
          </p:nvSpPr>
          <p:spPr>
            <a:xfrm>
              <a:off x="2790816" y="7171266"/>
              <a:ext cx="2448560" cy="0"/>
            </a:xfrm>
            <a:custGeom>
              <a:avLst/>
              <a:gdLst/>
              <a:ahLst/>
              <a:cxnLst/>
              <a:rect l="l" t="t" r="r" b="b"/>
              <a:pathLst>
                <a:path w="2448560" h="0">
                  <a:moveTo>
                    <a:pt x="0" y="0"/>
                  </a:moveTo>
                  <a:lnTo>
                    <a:pt x="2447937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7" name="object 37" descr=""/>
            <p:cNvSpPr/>
            <p:nvPr/>
          </p:nvSpPr>
          <p:spPr>
            <a:xfrm>
              <a:off x="2790816" y="7600103"/>
              <a:ext cx="2448560" cy="0"/>
            </a:xfrm>
            <a:custGeom>
              <a:avLst/>
              <a:gdLst/>
              <a:ahLst/>
              <a:cxnLst/>
              <a:rect l="l" t="t" r="r" b="b"/>
              <a:pathLst>
                <a:path w="2448560" h="0">
                  <a:moveTo>
                    <a:pt x="0" y="0"/>
                  </a:moveTo>
                  <a:lnTo>
                    <a:pt x="2447937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8" name="object 38" descr=""/>
            <p:cNvSpPr/>
            <p:nvPr/>
          </p:nvSpPr>
          <p:spPr>
            <a:xfrm>
              <a:off x="2781291" y="8028941"/>
              <a:ext cx="2458085" cy="0"/>
            </a:xfrm>
            <a:custGeom>
              <a:avLst/>
              <a:gdLst/>
              <a:ahLst/>
              <a:cxnLst/>
              <a:rect l="l" t="t" r="r" b="b"/>
              <a:pathLst>
                <a:path w="2458085" h="0">
                  <a:moveTo>
                    <a:pt x="0" y="0"/>
                  </a:moveTo>
                  <a:lnTo>
                    <a:pt x="2457462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9" name="object 39" descr=""/>
            <p:cNvSpPr/>
            <p:nvPr/>
          </p:nvSpPr>
          <p:spPr>
            <a:xfrm>
              <a:off x="5369559" y="6742430"/>
              <a:ext cx="2066925" cy="0"/>
            </a:xfrm>
            <a:custGeom>
              <a:avLst/>
              <a:gdLst/>
              <a:ahLst/>
              <a:cxnLst/>
              <a:rect l="l" t="t" r="r" b="b"/>
              <a:pathLst>
                <a:path w="2066925" h="0">
                  <a:moveTo>
                    <a:pt x="0" y="0"/>
                  </a:moveTo>
                  <a:lnTo>
                    <a:pt x="2066759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40" name="object 40" descr=""/>
            <p:cNvSpPr/>
            <p:nvPr/>
          </p:nvSpPr>
          <p:spPr>
            <a:xfrm>
              <a:off x="5369559" y="7171266"/>
              <a:ext cx="2040255" cy="0"/>
            </a:xfrm>
            <a:custGeom>
              <a:avLst/>
              <a:gdLst/>
              <a:ahLst/>
              <a:cxnLst/>
              <a:rect l="l" t="t" r="r" b="b"/>
              <a:pathLst>
                <a:path w="2040254" h="0">
                  <a:moveTo>
                    <a:pt x="0" y="0"/>
                  </a:moveTo>
                  <a:lnTo>
                    <a:pt x="2040255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41" name="object 41" descr=""/>
            <p:cNvSpPr/>
            <p:nvPr/>
          </p:nvSpPr>
          <p:spPr>
            <a:xfrm>
              <a:off x="5369559" y="7594600"/>
              <a:ext cx="2040255" cy="0"/>
            </a:xfrm>
            <a:custGeom>
              <a:avLst/>
              <a:gdLst/>
              <a:ahLst/>
              <a:cxnLst/>
              <a:rect l="l" t="t" r="r" b="b"/>
              <a:pathLst>
                <a:path w="2040254" h="0">
                  <a:moveTo>
                    <a:pt x="0" y="0"/>
                  </a:moveTo>
                  <a:lnTo>
                    <a:pt x="2040255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42" name="object 42" descr=""/>
            <p:cNvSpPr/>
            <p:nvPr/>
          </p:nvSpPr>
          <p:spPr>
            <a:xfrm>
              <a:off x="5369559" y="8028941"/>
              <a:ext cx="2066925" cy="0"/>
            </a:xfrm>
            <a:custGeom>
              <a:avLst/>
              <a:gdLst/>
              <a:ahLst/>
              <a:cxnLst/>
              <a:rect l="l" t="t" r="r" b="b"/>
              <a:pathLst>
                <a:path w="2066925" h="0">
                  <a:moveTo>
                    <a:pt x="0" y="0"/>
                  </a:moveTo>
                  <a:lnTo>
                    <a:pt x="2066759" y="0"/>
                  </a:lnTo>
                </a:path>
              </a:pathLst>
            </a:custGeom>
            <a:ln w="254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457200" y="312420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60" h="0">
                <a:moveTo>
                  <a:pt x="0" y="0"/>
                </a:moveTo>
                <a:lnTo>
                  <a:pt x="592836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6431279" y="312420"/>
            <a:ext cx="922019" cy="0"/>
          </a:xfrm>
          <a:custGeom>
            <a:avLst/>
            <a:gdLst/>
            <a:ahLst/>
            <a:cxnLst/>
            <a:rect l="l" t="t" r="r" b="b"/>
            <a:pathLst>
              <a:path w="922020" h="0">
                <a:moveTo>
                  <a:pt x="0" y="0"/>
                </a:moveTo>
                <a:lnTo>
                  <a:pt x="922019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444500" y="767486"/>
            <a:ext cx="2077085" cy="813435"/>
          </a:xfrm>
          <a:prstGeom prst="rect"/>
        </p:spPr>
        <p:txBody>
          <a:bodyPr wrap="square" lIns="0" tIns="4064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20"/>
              </a:spcBef>
            </a:pPr>
            <a:r>
              <a:rPr dirty="0" b="1">
                <a:solidFill>
                  <a:srgbClr val="344E5A"/>
                </a:solidFill>
                <a:latin typeface="Acumin Pro"/>
                <a:cs typeface="Acumin Pro"/>
              </a:rPr>
              <a:t>WELCOME </a:t>
            </a:r>
            <a:r>
              <a:rPr dirty="0" spc="-35" b="1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</a:p>
          <a:p>
            <a:pPr marL="12700">
              <a:lnSpc>
                <a:spcPct val="100000"/>
              </a:lnSpc>
              <a:spcBef>
                <a:spcPts val="220"/>
              </a:spcBef>
            </a:pPr>
            <a:r>
              <a:rPr dirty="0" b="1">
                <a:solidFill>
                  <a:srgbClr val="41AD49"/>
                </a:solidFill>
                <a:latin typeface="Acumin Pro"/>
                <a:cs typeface="Acumin Pro"/>
              </a:rPr>
              <a:t>ACME </a:t>
            </a:r>
            <a:r>
              <a:rPr dirty="0" spc="-20" b="1">
                <a:solidFill>
                  <a:srgbClr val="41AD49"/>
                </a:solidFill>
                <a:latin typeface="Acumin Pro"/>
                <a:cs typeface="Acumin Pro"/>
              </a:rPr>
              <a:t>Corp</a:t>
            </a:r>
          </a:p>
        </p:txBody>
      </p:sp>
      <p:sp>
        <p:nvSpPr>
          <p:cNvPr id="5" name="object 5" descr=""/>
          <p:cNvSpPr txBox="1"/>
          <p:nvPr/>
        </p:nvSpPr>
        <p:spPr>
          <a:xfrm>
            <a:off x="444500" y="1583131"/>
            <a:ext cx="6753225" cy="141541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400" b="1">
                <a:solidFill>
                  <a:srgbClr val="41AD49"/>
                </a:solidFill>
                <a:latin typeface="Acumin Pro"/>
                <a:cs typeface="Acumin Pro"/>
              </a:rPr>
              <a:t>TECHNOLOGY </a:t>
            </a:r>
            <a:r>
              <a:rPr dirty="0" sz="2400" spc="-10" b="1">
                <a:solidFill>
                  <a:srgbClr val="41AD49"/>
                </a:solidFill>
                <a:latin typeface="Acumin Pro"/>
                <a:cs typeface="Acumin Pro"/>
              </a:rPr>
              <a:t>SOLUTIONS</a:t>
            </a:r>
            <a:endParaRPr sz="24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870"/>
              </a:spcBef>
            </a:pP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ACME Corp.</a:t>
            </a:r>
            <a:r>
              <a:rPr dirty="0" sz="1100" spc="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most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important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asset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0078B8"/>
                </a:solidFill>
                <a:latin typeface="Arial"/>
                <a:cs typeface="Arial"/>
              </a:rPr>
              <a:t>is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our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people.</a:t>
            </a:r>
            <a:endParaRPr sz="1100">
              <a:latin typeface="Arial"/>
              <a:cs typeface="Arial"/>
            </a:endParaRPr>
          </a:p>
          <a:p>
            <a:pPr marL="12700" marR="5080">
              <a:lnSpc>
                <a:spcPct val="1213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That’s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why we offer you an exceptional benefits program with many options, designed to meet your needs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needs of your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family.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In this booklet 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 find summaries of ACME Corp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Technology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Solutions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Medical,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35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Dental,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Vision,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STD,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LTD,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Life, FSA,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HSA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Telemedicine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benefits.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6" name="object 6" descr=""/>
          <p:cNvSpPr/>
          <p:nvPr/>
        </p:nvSpPr>
        <p:spPr>
          <a:xfrm>
            <a:off x="457200" y="3373120"/>
            <a:ext cx="2240280" cy="0"/>
          </a:xfrm>
          <a:custGeom>
            <a:avLst/>
            <a:gdLst/>
            <a:ahLst/>
            <a:cxnLst/>
            <a:rect l="l" t="t" r="r" b="b"/>
            <a:pathLst>
              <a:path w="2240280" h="0">
                <a:moveTo>
                  <a:pt x="0" y="0"/>
                </a:moveTo>
                <a:lnTo>
                  <a:pt x="2240280" y="0"/>
                </a:lnTo>
              </a:path>
            </a:pathLst>
          </a:custGeom>
          <a:ln w="508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7" name="object 7" descr=""/>
          <p:cNvSpPr txBox="1">
            <a:spLocks noGrp="1"/>
          </p:cNvSpPr>
          <p:nvPr>
            <p:ph type="body" idx="1"/>
          </p:nvPr>
        </p:nvSpPr>
        <p:spPr>
          <a:prstGeom prst="rect"/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pc="-50"/>
              <a:t>COMPANY</a:t>
            </a:r>
            <a:r>
              <a:rPr dirty="0" spc="-85"/>
              <a:t> </a:t>
            </a:r>
            <a:r>
              <a:rPr dirty="0" spc="-10"/>
              <a:t>VALUES</a:t>
            </a:r>
          </a:p>
          <a:p>
            <a:pPr marL="12700" marR="323215">
              <a:lnSpc>
                <a:spcPct val="121300"/>
              </a:lnSpc>
              <a:spcBef>
                <a:spcPts val="1805"/>
              </a:spcBef>
            </a:pP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ACME Corp helps clients design, integrate, and manage solutions that enable companies to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successfully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transform, operate, and compete in a hybrid cloud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world.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1250">
              <a:latin typeface="Acumin Pro"/>
              <a:cs typeface="Acumin Pro"/>
            </a:endParaRPr>
          </a:p>
          <a:p>
            <a:pPr marL="12700" marR="48260">
              <a:lnSpc>
                <a:spcPct val="121200"/>
              </a:lnSpc>
            </a:pPr>
            <a:r>
              <a:rPr dirty="0" sz="1100" spc="-25"/>
              <a:t>Our</a:t>
            </a:r>
            <a:r>
              <a:rPr dirty="0" sz="1100" spc="-40"/>
              <a:t> </a:t>
            </a:r>
            <a:r>
              <a:rPr dirty="0" sz="1100" spc="-30"/>
              <a:t>Guiding</a:t>
            </a:r>
            <a:r>
              <a:rPr dirty="0" sz="1100" spc="-40"/>
              <a:t> </a:t>
            </a:r>
            <a:r>
              <a:rPr dirty="0" sz="1100" spc="-35"/>
              <a:t>Principle: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people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greatest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asset.</a:t>
            </a:r>
            <a:r>
              <a:rPr dirty="0" sz="1100" spc="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Talented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driven,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they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foundation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 b="0">
                <a:solidFill>
                  <a:srgbClr val="344E5A"/>
                </a:solidFill>
                <a:latin typeface="Acumin Pro"/>
                <a:cs typeface="Acumin Pro"/>
              </a:rPr>
              <a:t>our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success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standard-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bearers</a:t>
            </a:r>
            <a:r>
              <a:rPr dirty="0" sz="1100" spc="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vision.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</a:pPr>
            <a:endParaRPr sz="1450">
              <a:latin typeface="Acumin Pro"/>
              <a:cs typeface="Acumin Pro"/>
            </a:endParaRPr>
          </a:p>
          <a:p>
            <a:pPr marL="381000" marR="97155" indent="-165735">
              <a:lnSpc>
                <a:spcPct val="121300"/>
              </a:lnSpc>
              <a:buChar char="•"/>
              <a:tabLst>
                <a:tab pos="381000" algn="l"/>
              </a:tabLst>
            </a:pPr>
            <a:r>
              <a:rPr dirty="0" sz="1100" spc="-50"/>
              <a:t>Be</a:t>
            </a:r>
            <a:r>
              <a:rPr dirty="0" sz="1100" spc="-35"/>
              <a:t> </a:t>
            </a:r>
            <a:r>
              <a:rPr dirty="0" sz="1100"/>
              <a:t>a</a:t>
            </a:r>
            <a:r>
              <a:rPr dirty="0" sz="1100" spc="-45"/>
              <a:t> </a:t>
            </a:r>
            <a:r>
              <a:rPr dirty="0" sz="1100" spc="-20"/>
              <a:t>Client</a:t>
            </a:r>
            <a:r>
              <a:rPr dirty="0" sz="1100" spc="-40"/>
              <a:t> </a:t>
            </a:r>
            <a:r>
              <a:rPr dirty="0" sz="1100" spc="-35"/>
              <a:t>Champion:</a:t>
            </a:r>
            <a:r>
              <a:rPr dirty="0" sz="1100" spc="-40"/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By solving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challenges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unique to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each client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advocating on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their behalf,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 b="0">
                <a:solidFill>
                  <a:srgbClr val="344E5A"/>
                </a:solidFill>
                <a:latin typeface="Acumin Pro"/>
                <a:cs typeface="Acumin Pro"/>
              </a:rPr>
              <a:t>we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become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indispensable.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Clients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have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choice.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goal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that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choice.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Clr>
                <a:srgbClr val="0078B8"/>
              </a:buClr>
              <a:buFont typeface="Arial"/>
              <a:buChar char="•"/>
            </a:pPr>
            <a:endParaRPr sz="1300">
              <a:latin typeface="Acumin Pro"/>
              <a:cs typeface="Acumin Pro"/>
            </a:endParaRPr>
          </a:p>
          <a:p>
            <a:pPr marL="381000" marR="66040" indent="-165735">
              <a:lnSpc>
                <a:spcPct val="121300"/>
              </a:lnSpc>
              <a:spcBef>
                <a:spcPts val="5"/>
              </a:spcBef>
              <a:buChar char="•"/>
              <a:tabLst>
                <a:tab pos="381000" algn="l"/>
              </a:tabLst>
            </a:pPr>
            <a:r>
              <a:rPr dirty="0" sz="1100" spc="-40"/>
              <a:t>Pursue </a:t>
            </a:r>
            <a:r>
              <a:rPr dirty="0" sz="1100" spc="-25"/>
              <a:t>Quality</a:t>
            </a:r>
            <a:r>
              <a:rPr dirty="0" sz="1100" spc="-50"/>
              <a:t> </a:t>
            </a:r>
            <a:r>
              <a:rPr dirty="0" sz="1100" spc="-20"/>
              <a:t>and</a:t>
            </a:r>
            <a:r>
              <a:rPr dirty="0" sz="1100" spc="-45"/>
              <a:t> </a:t>
            </a:r>
            <a:r>
              <a:rPr dirty="0" sz="1100" spc="-25"/>
              <a:t>Deliver</a:t>
            </a:r>
            <a:r>
              <a:rPr dirty="0" sz="1100" spc="-45"/>
              <a:t> </a:t>
            </a:r>
            <a:r>
              <a:rPr dirty="0" sz="1100"/>
              <a:t>It:</a:t>
            </a:r>
            <a:r>
              <a:rPr dirty="0" sz="1100" spc="-40"/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strive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always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understand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what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expected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commit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ourselves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exceed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expectations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accuracy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efficiency.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Clr>
                <a:srgbClr val="0078B8"/>
              </a:buClr>
              <a:buFont typeface="Arial"/>
              <a:buChar char="•"/>
            </a:pPr>
            <a:endParaRPr sz="1300">
              <a:latin typeface="Acumin Pro"/>
              <a:cs typeface="Acumin Pro"/>
            </a:endParaRPr>
          </a:p>
          <a:p>
            <a:pPr marL="381000" marR="405765" indent="-165735">
              <a:lnSpc>
                <a:spcPct val="121300"/>
              </a:lnSpc>
              <a:buChar char="•"/>
              <a:tabLst>
                <a:tab pos="381000" algn="l"/>
              </a:tabLst>
            </a:pPr>
            <a:r>
              <a:rPr dirty="0" sz="1100" spc="-50"/>
              <a:t>Trust</a:t>
            </a:r>
            <a:r>
              <a:rPr dirty="0" sz="1100" spc="-35"/>
              <a:t> </a:t>
            </a:r>
            <a:r>
              <a:rPr dirty="0" sz="1100" spc="-20"/>
              <a:t>in</a:t>
            </a:r>
            <a:r>
              <a:rPr dirty="0" sz="1100" spc="-60"/>
              <a:t> </a:t>
            </a:r>
            <a:r>
              <a:rPr dirty="0" sz="1100" spc="-40"/>
              <a:t>Teamwork:</a:t>
            </a:r>
            <a:r>
              <a:rPr dirty="0" sz="1100" spc="-35"/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2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operate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one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team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common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goals,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inspiring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better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results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through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collaboration,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vigorous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discussion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open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exchange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ideas.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Clr>
                <a:srgbClr val="0078B8"/>
              </a:buClr>
              <a:buFont typeface="Arial"/>
              <a:buChar char="•"/>
            </a:pPr>
            <a:endParaRPr sz="1300">
              <a:latin typeface="Acumin Pro"/>
              <a:cs typeface="Acumin Pro"/>
            </a:endParaRPr>
          </a:p>
          <a:p>
            <a:pPr marL="381000" marR="5080" indent="-165735">
              <a:lnSpc>
                <a:spcPct val="121300"/>
              </a:lnSpc>
              <a:buChar char="•"/>
              <a:tabLst>
                <a:tab pos="381000" algn="l"/>
              </a:tabLst>
            </a:pPr>
            <a:r>
              <a:rPr dirty="0" sz="1100" spc="-50"/>
              <a:t>Be</a:t>
            </a:r>
            <a:r>
              <a:rPr dirty="0" sz="1100" spc="-35"/>
              <a:t> </a:t>
            </a:r>
            <a:r>
              <a:rPr dirty="0" sz="1100" spc="-30"/>
              <a:t>Remarkable:</a:t>
            </a:r>
            <a:r>
              <a:rPr dirty="0" sz="1100" spc="-50"/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2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commit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create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extraordinary,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lasting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experiences.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each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interaction,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at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every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engagement,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 strive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to leave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 sense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of “Wow”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 our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wake.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Clr>
                <a:srgbClr val="0078B8"/>
              </a:buClr>
              <a:buFont typeface="Arial"/>
              <a:buChar char="•"/>
            </a:pPr>
            <a:endParaRPr sz="1300">
              <a:latin typeface="Acumin Pro"/>
              <a:cs typeface="Acumin Pro"/>
            </a:endParaRPr>
          </a:p>
          <a:p>
            <a:pPr marL="381000" marR="170180" indent="-165735">
              <a:lnSpc>
                <a:spcPct val="121300"/>
              </a:lnSpc>
              <a:buChar char="•"/>
              <a:tabLst>
                <a:tab pos="381000" algn="l"/>
              </a:tabLst>
            </a:pPr>
            <a:r>
              <a:rPr dirty="0" sz="1100" spc="-30"/>
              <a:t>Begin</a:t>
            </a:r>
            <a:r>
              <a:rPr dirty="0" sz="1100" spc="-35"/>
              <a:t> </a:t>
            </a:r>
            <a:r>
              <a:rPr dirty="0" sz="1100"/>
              <a:t>&amp;</a:t>
            </a:r>
            <a:r>
              <a:rPr dirty="0" sz="1100" spc="-35"/>
              <a:t> </a:t>
            </a:r>
            <a:r>
              <a:rPr dirty="0" sz="1100" spc="-45"/>
              <a:t>End</a:t>
            </a:r>
            <a:r>
              <a:rPr dirty="0" sz="1100" spc="-35"/>
              <a:t> </a:t>
            </a:r>
            <a:r>
              <a:rPr dirty="0" sz="1100" spc="-10"/>
              <a:t>with</a:t>
            </a:r>
            <a:r>
              <a:rPr dirty="0" sz="1100" spc="-35"/>
              <a:t> Respect: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 are equals and treat one another with courtesy and honesty to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reach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balanced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decisions.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Clr>
                <a:srgbClr val="0078B8"/>
              </a:buClr>
              <a:buFont typeface="Arial"/>
              <a:buChar char="•"/>
            </a:pPr>
            <a:endParaRPr sz="1300">
              <a:latin typeface="Acumin Pro"/>
              <a:cs typeface="Acumin Pro"/>
            </a:endParaRPr>
          </a:p>
          <a:p>
            <a:pPr marL="381000" marR="156210" indent="-165735">
              <a:lnSpc>
                <a:spcPct val="121200"/>
              </a:lnSpc>
              <a:buChar char="•"/>
              <a:tabLst>
                <a:tab pos="381000" algn="l"/>
              </a:tabLst>
            </a:pPr>
            <a:r>
              <a:rPr dirty="0" sz="1100" spc="-25"/>
              <a:t>Stand</a:t>
            </a:r>
            <a:r>
              <a:rPr dirty="0" sz="1100" spc="-40"/>
              <a:t> </a:t>
            </a:r>
            <a:r>
              <a:rPr dirty="0" sz="1100" spc="-25"/>
              <a:t>for</a:t>
            </a:r>
            <a:r>
              <a:rPr dirty="0" sz="1100" spc="-40"/>
              <a:t> </a:t>
            </a:r>
            <a:r>
              <a:rPr dirty="0" sz="1100" spc="-25"/>
              <a:t>Integrity:</a:t>
            </a:r>
            <a:r>
              <a:rPr dirty="0" sz="1100" spc="-40"/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Integrity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backbone of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character,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demonstrate it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work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 b="0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2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relationships.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do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what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say,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do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what’s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right,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even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when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no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one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watching.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Clr>
                <a:srgbClr val="0078B8"/>
              </a:buClr>
              <a:buFont typeface="Arial"/>
              <a:buChar char="•"/>
            </a:pPr>
            <a:endParaRPr sz="1300">
              <a:latin typeface="Acumin Pro"/>
              <a:cs typeface="Acumin Pro"/>
            </a:endParaRPr>
          </a:p>
          <a:p>
            <a:pPr marL="381000" marR="53340" indent="-165735">
              <a:lnSpc>
                <a:spcPct val="121300"/>
              </a:lnSpc>
              <a:spcBef>
                <a:spcPts val="5"/>
              </a:spcBef>
              <a:buChar char="•"/>
              <a:tabLst>
                <a:tab pos="381000" algn="l"/>
              </a:tabLst>
            </a:pPr>
            <a:r>
              <a:rPr dirty="0" sz="1100" spc="-50"/>
              <a:t>Be</a:t>
            </a:r>
            <a:r>
              <a:rPr dirty="0" sz="1100" spc="-35"/>
              <a:t> </a:t>
            </a:r>
            <a:r>
              <a:rPr dirty="0" sz="1100" spc="-10"/>
              <a:t>the</a:t>
            </a:r>
            <a:r>
              <a:rPr dirty="0" sz="1100" spc="-60"/>
              <a:t> </a:t>
            </a:r>
            <a:r>
              <a:rPr dirty="0" sz="1100" spc="-50"/>
              <a:t>Wave:</a:t>
            </a:r>
            <a:r>
              <a:rPr dirty="0" sz="1100" spc="-35"/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innovators,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leaders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industry,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challenge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status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quo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benefit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 b="0">
                <a:solidFill>
                  <a:srgbClr val="344E5A"/>
                </a:solidFill>
                <a:latin typeface="Acumin Pro"/>
                <a:cs typeface="Acumin Pro"/>
              </a:rPr>
              <a:t>of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15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customers,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partners,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colleagues.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do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not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ride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wave.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 b="0">
                <a:solidFill>
                  <a:srgbClr val="344E5A"/>
                </a:solidFill>
                <a:latin typeface="Acumin Pro"/>
                <a:cs typeface="Acumin Pro"/>
              </a:rPr>
              <a:t> wave.</a:t>
            </a:r>
            <a:endParaRPr sz="1100">
              <a:latin typeface="Acumin Pro"/>
              <a:cs typeface="Acumin Pro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1424939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59" h="0">
                <a:moveTo>
                  <a:pt x="5928360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457200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19" h="0">
                <a:moveTo>
                  <a:pt x="922019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 txBox="1"/>
          <p:nvPr/>
        </p:nvSpPr>
        <p:spPr>
          <a:xfrm>
            <a:off x="444500" y="895350"/>
            <a:ext cx="1452880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30" b="1">
                <a:solidFill>
                  <a:srgbClr val="0078B8"/>
                </a:solidFill>
                <a:latin typeface="Arial"/>
                <a:cs typeface="Arial"/>
              </a:rPr>
              <a:t>ELIGIBILITY</a:t>
            </a:r>
            <a:endParaRPr sz="2000">
              <a:latin typeface="Arial"/>
              <a:cs typeface="Arial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444500" y="1542982"/>
            <a:ext cx="6864984" cy="10420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1300"/>
              </a:lnSpc>
              <a:spcBef>
                <a:spcPts val="1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Offering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comprehensive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competitive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benefits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package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way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recognize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contribution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the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success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organization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our role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helping 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 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family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be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healthy,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feel secure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maintain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work/life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balance.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enrollment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guide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has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been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designed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provide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information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about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benefit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choices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available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Remember,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new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hire,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only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opportunity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until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open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enrollment, unless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 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 family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members experience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 eligible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“change in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status.”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6" name="object 6" descr=""/>
          <p:cNvSpPr txBox="1"/>
          <p:nvPr/>
        </p:nvSpPr>
        <p:spPr>
          <a:xfrm>
            <a:off x="444500" y="3023614"/>
            <a:ext cx="3562985" cy="185483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How</a:t>
            </a:r>
            <a:r>
              <a:rPr dirty="0" sz="1100" spc="-1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to</a:t>
            </a:r>
            <a:r>
              <a:rPr dirty="0" sz="1100" spc="-1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Enroll</a:t>
            </a:r>
            <a:r>
              <a:rPr dirty="0" sz="1100" spc="-10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in</a:t>
            </a:r>
            <a:r>
              <a:rPr dirty="0" sz="1100" spc="-1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the</a:t>
            </a:r>
            <a:r>
              <a:rPr dirty="0" sz="1100" spc="-10" b="1">
                <a:solidFill>
                  <a:srgbClr val="0078B8"/>
                </a:solidFill>
                <a:latin typeface="Acumin Pro"/>
                <a:cs typeface="Acumin Pro"/>
              </a:rPr>
              <a:t> Plans</a:t>
            </a:r>
            <a:endParaRPr sz="1100">
              <a:latin typeface="Acumin Pro"/>
              <a:cs typeface="Acumin Pro"/>
            </a:endParaRPr>
          </a:p>
          <a:p>
            <a:pPr marL="134620" marR="5080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Read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available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materials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make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sure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understand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all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options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available.</a:t>
            </a:r>
            <a:endParaRPr sz="1100">
              <a:latin typeface="Acumin Pro"/>
              <a:cs typeface="Acumin Pro"/>
            </a:endParaRPr>
          </a:p>
          <a:p>
            <a:pPr marL="134620" marR="405765" indent="-122555">
              <a:lnSpc>
                <a:spcPct val="121200"/>
              </a:lnSpc>
              <a:buChar char="•"/>
              <a:tabLst>
                <a:tab pos="15367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Complete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enrollment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Portal 	(</a:t>
            </a:r>
            <a:r>
              <a:rPr dirty="0" u="sng" sz="1100" spc="-1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www.workforcenow.adp.com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).</a:t>
            </a:r>
            <a:endParaRPr sz="1100">
              <a:latin typeface="Acumin Pro"/>
              <a:cs typeface="Acumin Pro"/>
            </a:endParaRPr>
          </a:p>
          <a:p>
            <a:pPr marL="134620" marR="484505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Submit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 benefits elections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within 30 days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of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hire.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have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any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questions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concerns,</a:t>
            </a:r>
            <a:endParaRPr sz="1100">
              <a:latin typeface="Acumin Pro"/>
              <a:cs typeface="Acumin Pro"/>
            </a:endParaRPr>
          </a:p>
          <a:p>
            <a:pPr marL="153670">
              <a:lnSpc>
                <a:spcPct val="100000"/>
              </a:lnSpc>
              <a:spcBef>
                <a:spcPts val="28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please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contact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People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&amp;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Culture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Department.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7" name="object 7" descr=""/>
          <p:cNvSpPr txBox="1"/>
          <p:nvPr/>
        </p:nvSpPr>
        <p:spPr>
          <a:xfrm>
            <a:off x="444500" y="5091732"/>
            <a:ext cx="3458210" cy="230187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Whom</a:t>
            </a:r>
            <a:r>
              <a:rPr dirty="0" sz="1100" spc="-2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Can</a:t>
            </a:r>
            <a:r>
              <a:rPr dirty="0" sz="1100" spc="-20" b="1">
                <a:solidFill>
                  <a:srgbClr val="0078B8"/>
                </a:solidFill>
                <a:latin typeface="Acumin Pro"/>
                <a:cs typeface="Acumin Pro"/>
              </a:rPr>
              <a:t> You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Add</a:t>
            </a:r>
            <a:r>
              <a:rPr dirty="0" sz="1100" spc="-20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to</a:t>
            </a:r>
            <a:r>
              <a:rPr dirty="0" sz="1100" spc="-20" b="1">
                <a:solidFill>
                  <a:srgbClr val="0078B8"/>
                </a:solidFill>
                <a:latin typeface="Acumin Pro"/>
                <a:cs typeface="Acumin Pro"/>
              </a:rPr>
              <a:t> Your Plan?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880"/>
              </a:spcBef>
            </a:pP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Eligible:</a:t>
            </a:r>
            <a:endParaRPr sz="1100">
              <a:latin typeface="Arial"/>
              <a:cs typeface="Arial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Legally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married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spouse</a:t>
            </a:r>
            <a:endParaRPr sz="1100">
              <a:latin typeface="Acumin Pro"/>
              <a:cs typeface="Acumin Pro"/>
            </a:endParaRPr>
          </a:p>
          <a:p>
            <a:pPr marL="134620" marR="806450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Natural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adopted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children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age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26,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regardless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student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marital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status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Children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under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legal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guardianship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Stepchildren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Children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under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qualified medical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child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support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order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Disabled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children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19 years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older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Children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placed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physical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custody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adoption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Domestic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Partners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8" name="object 8" descr=""/>
          <p:cNvSpPr txBox="1"/>
          <p:nvPr/>
        </p:nvSpPr>
        <p:spPr>
          <a:xfrm>
            <a:off x="444500" y="7571268"/>
            <a:ext cx="3701415" cy="124523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Ineligible:</a:t>
            </a:r>
            <a:endParaRPr sz="1100">
              <a:latin typeface="Arial"/>
              <a:cs typeface="Arial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Divorced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legally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separated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spouse**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Common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law spouse, even if recognized by your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state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Domestic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partners,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unless your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employer states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otherwise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Foster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children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Sisters,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brothers,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parents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in-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laws,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grandchildren,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etc.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9" name="object 9" descr=""/>
          <p:cNvSpPr txBox="1"/>
          <p:nvPr/>
        </p:nvSpPr>
        <p:spPr>
          <a:xfrm>
            <a:off x="4239310" y="3025010"/>
            <a:ext cx="3069590" cy="165163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Change</a:t>
            </a:r>
            <a:r>
              <a:rPr dirty="0" sz="1100" spc="-2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in</a:t>
            </a:r>
            <a:r>
              <a:rPr dirty="0" sz="1100" spc="-1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cumin Pro"/>
                <a:cs typeface="Acumin Pro"/>
              </a:rPr>
              <a:t>Status</a:t>
            </a:r>
            <a:endParaRPr sz="1100">
              <a:latin typeface="Acumin Pro"/>
              <a:cs typeface="Acumin Pro"/>
            </a:endParaRPr>
          </a:p>
          <a:p>
            <a:pPr marL="12700" marR="5080">
              <a:lnSpc>
                <a:spcPct val="121200"/>
              </a:lnSpc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Generally,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 may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 in 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plan, or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make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changes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your benefits, when you are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first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eligible.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However,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make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changes/enroll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during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 year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 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experience 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change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in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status.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new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enrollee,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must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submit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paperwork within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30 days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 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change,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considered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late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enrollee.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0" name="object 10" descr=""/>
          <p:cNvSpPr txBox="1"/>
          <p:nvPr/>
        </p:nvSpPr>
        <p:spPr>
          <a:xfrm>
            <a:off x="4239310" y="4854242"/>
            <a:ext cx="2947035" cy="2465070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sz="1100" b="1">
                <a:solidFill>
                  <a:srgbClr val="0078B8"/>
                </a:solidFill>
                <a:latin typeface="Acumin Pro"/>
                <a:cs typeface="Acumin Pro"/>
              </a:rPr>
              <a:t>Examples of Change in</a:t>
            </a:r>
            <a:r>
              <a:rPr dirty="0" sz="1100" spc="5" b="1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cumin Pro"/>
                <a:cs typeface="Acumin Pro"/>
              </a:rPr>
              <a:t>Status: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get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married,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divorced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legally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separated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have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baby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adopt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child</a:t>
            </a:r>
            <a:endParaRPr sz="1100">
              <a:latin typeface="Acumin Pro"/>
              <a:cs typeface="Acumin Pro"/>
            </a:endParaRPr>
          </a:p>
          <a:p>
            <a:pPr marL="134620" marR="271780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spouse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takes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unpaid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leave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absence</a:t>
            </a:r>
            <a:endParaRPr sz="1100">
              <a:latin typeface="Acumin Pro"/>
              <a:cs typeface="Acumin Pro"/>
            </a:endParaRPr>
          </a:p>
          <a:p>
            <a:pPr marL="134620" marR="636905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spouse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has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change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in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employment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status</a:t>
            </a:r>
            <a:endParaRPr sz="1100">
              <a:latin typeface="Acumin Pro"/>
              <a:cs typeface="Acumin Pro"/>
            </a:endParaRPr>
          </a:p>
          <a:p>
            <a:pPr marL="1352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35255" algn="l"/>
              </a:tabLst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spouse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dies</a:t>
            </a:r>
            <a:endParaRPr sz="1100">
              <a:latin typeface="Acumin Pro"/>
              <a:cs typeface="Acumin Pro"/>
            </a:endParaRPr>
          </a:p>
          <a:p>
            <a:pPr marL="134620" marR="927735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become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eligible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lose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Medicaid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endParaRPr sz="1100">
              <a:latin typeface="Acumin Pro"/>
              <a:cs typeface="Acumin Pro"/>
            </a:endParaRPr>
          </a:p>
          <a:p>
            <a:pPr marL="134620" marR="697230" indent="-122555">
              <a:lnSpc>
                <a:spcPct val="121300"/>
              </a:lnSpc>
              <a:buChar char="•"/>
              <a:tabLst>
                <a:tab pos="15367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Significant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increase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decrease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in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benefits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cost</a:t>
            </a:r>
            <a:endParaRPr sz="1100">
              <a:latin typeface="Acumin Pro"/>
              <a:cs typeface="Acumin Pro"/>
            </a:endParaRPr>
          </a:p>
        </p:txBody>
      </p:sp>
      <p:grpSp>
        <p:nvGrpSpPr>
          <p:cNvPr id="11" name="object 11" descr=""/>
          <p:cNvGrpSpPr/>
          <p:nvPr/>
        </p:nvGrpSpPr>
        <p:grpSpPr>
          <a:xfrm>
            <a:off x="4343400" y="7513319"/>
            <a:ext cx="3108960" cy="1752600"/>
            <a:chOff x="4343400" y="7513319"/>
            <a:chExt cx="3108960" cy="1752600"/>
          </a:xfrm>
        </p:grpSpPr>
        <p:sp>
          <p:nvSpPr>
            <p:cNvPr id="12" name="object 12" descr=""/>
            <p:cNvSpPr/>
            <p:nvPr/>
          </p:nvSpPr>
          <p:spPr>
            <a:xfrm>
              <a:off x="4343400" y="7513319"/>
              <a:ext cx="3108960" cy="1752600"/>
            </a:xfrm>
            <a:custGeom>
              <a:avLst/>
              <a:gdLst/>
              <a:ahLst/>
              <a:cxnLst/>
              <a:rect l="l" t="t" r="r" b="b"/>
              <a:pathLst>
                <a:path w="3108959" h="1752600">
                  <a:moveTo>
                    <a:pt x="3108959" y="0"/>
                  </a:moveTo>
                  <a:lnTo>
                    <a:pt x="0" y="0"/>
                  </a:lnTo>
                  <a:lnTo>
                    <a:pt x="0" y="1752599"/>
                  </a:lnTo>
                  <a:lnTo>
                    <a:pt x="3108959" y="1752599"/>
                  </a:lnTo>
                  <a:lnTo>
                    <a:pt x="3108959" y="0"/>
                  </a:lnTo>
                  <a:close/>
                </a:path>
              </a:pathLst>
            </a:custGeom>
            <a:solidFill>
              <a:srgbClr val="DCDDDE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3" name="object 1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6492240" y="7665732"/>
              <a:ext cx="822959" cy="739234"/>
            </a:xfrm>
            <a:prstGeom prst="rect">
              <a:avLst/>
            </a:prstGeom>
          </p:spPr>
        </p:pic>
      </p:grpSp>
      <p:sp>
        <p:nvSpPr>
          <p:cNvPr id="14" name="object 14" descr=""/>
          <p:cNvSpPr txBox="1"/>
          <p:nvPr/>
        </p:nvSpPr>
        <p:spPr>
          <a:xfrm>
            <a:off x="467359" y="9051097"/>
            <a:ext cx="207327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**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unless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stated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divorce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decree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5" name="object 15" descr=""/>
          <p:cNvSpPr txBox="1"/>
          <p:nvPr/>
        </p:nvSpPr>
        <p:spPr>
          <a:xfrm>
            <a:off x="4343400" y="7513319"/>
            <a:ext cx="3108960" cy="1752600"/>
          </a:xfrm>
          <a:prstGeom prst="rect">
            <a:avLst/>
          </a:prstGeom>
        </p:spPr>
        <p:txBody>
          <a:bodyPr wrap="square" lIns="0" tIns="0" rIns="0" bIns="0" rtlCol="0" vert="horz">
            <a:spAutoFit/>
          </a:bodyPr>
          <a:lstStyle/>
          <a:p>
            <a:pPr>
              <a:lnSpc>
                <a:spcPct val="100000"/>
              </a:lnSpc>
            </a:pPr>
            <a:endParaRPr sz="1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200">
              <a:latin typeface="Times New Roman"/>
              <a:cs typeface="Times New Roman"/>
            </a:endParaRPr>
          </a:p>
          <a:p>
            <a:pPr marL="258445" marR="1088390">
              <a:lnSpc>
                <a:spcPct val="121200"/>
              </a:lnSpc>
            </a:pPr>
            <a:r>
              <a:rPr dirty="0" sz="1100" b="1">
                <a:solidFill>
                  <a:srgbClr val="344E5A"/>
                </a:solidFill>
                <a:latin typeface="Acumin Pro"/>
                <a:cs typeface="Acumin Pro"/>
              </a:rPr>
              <a:t>Timeline </a:t>
            </a:r>
            <a:r>
              <a:rPr dirty="0" sz="1100" spc="-10" b="1">
                <a:solidFill>
                  <a:srgbClr val="344E5A"/>
                </a:solidFill>
                <a:latin typeface="Acumin Pro"/>
                <a:cs typeface="Acumin Pro"/>
              </a:rPr>
              <a:t>Management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Unless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have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qualified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change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status,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cannot</a:t>
            </a:r>
            <a:endParaRPr sz="1100">
              <a:latin typeface="Acumin Pro"/>
              <a:cs typeface="Acumin Pro"/>
            </a:endParaRPr>
          </a:p>
          <a:p>
            <a:pPr marL="258445" marR="449580">
              <a:lnSpc>
                <a:spcPct val="121200"/>
              </a:lnSpc>
              <a:spcBef>
                <a:spcPts val="5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make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changes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benefits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elect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until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next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open enrollment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period!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6" name="object 16" descr=""/>
          <p:cNvSpPr/>
          <p:nvPr/>
        </p:nvSpPr>
        <p:spPr>
          <a:xfrm>
            <a:off x="457200" y="1371600"/>
            <a:ext cx="6553200" cy="0"/>
          </a:xfrm>
          <a:custGeom>
            <a:avLst/>
            <a:gdLst/>
            <a:ahLst/>
            <a:cxnLst/>
            <a:rect l="l" t="t" r="r" b="b"/>
            <a:pathLst>
              <a:path w="6553200" h="0">
                <a:moveTo>
                  <a:pt x="0" y="0"/>
                </a:moveTo>
                <a:lnTo>
                  <a:pt x="6553200" y="0"/>
                </a:lnTo>
              </a:path>
            </a:pathLst>
          </a:custGeom>
          <a:ln w="9525">
            <a:solidFill>
              <a:srgbClr val="000000"/>
            </a:solidFill>
          </a:ln>
        </p:spPr>
        <p:txBody>
          <a:bodyPr wrap="square" lIns="0" tIns="0" rIns="0" bIns="0" rtlCol="0"/>
          <a:lstStyle/>
          <a:p/>
        </p:txBody>
      </p:sp>
      <p:grpSp>
        <p:nvGrpSpPr>
          <p:cNvPr id="17" name="object 17" descr=""/>
          <p:cNvGrpSpPr/>
          <p:nvPr/>
        </p:nvGrpSpPr>
        <p:grpSpPr>
          <a:xfrm>
            <a:off x="0" y="9585959"/>
            <a:ext cx="7772400" cy="472440"/>
            <a:chOff x="0" y="9585959"/>
            <a:chExt cx="7772400" cy="472440"/>
          </a:xfrm>
        </p:grpSpPr>
        <p:sp>
          <p:nvSpPr>
            <p:cNvPr id="18" name="object 18" descr=""/>
            <p:cNvSpPr/>
            <p:nvPr/>
          </p:nvSpPr>
          <p:spPr>
            <a:xfrm>
              <a:off x="0" y="9598659"/>
              <a:ext cx="7772400" cy="91440"/>
            </a:xfrm>
            <a:custGeom>
              <a:avLst/>
              <a:gdLst/>
              <a:ahLst/>
              <a:cxnLst/>
              <a:rect l="l" t="t" r="r" b="b"/>
              <a:pathLst>
                <a:path w="7772400" h="91440">
                  <a:moveTo>
                    <a:pt x="0" y="91440"/>
                  </a:moveTo>
                  <a:lnTo>
                    <a:pt x="7772400" y="91440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91440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19" name="object 19" descr=""/>
            <p:cNvSpPr/>
            <p:nvPr/>
          </p:nvSpPr>
          <p:spPr>
            <a:xfrm>
              <a:off x="0" y="9585959"/>
              <a:ext cx="7772400" cy="25400"/>
            </a:xfrm>
            <a:custGeom>
              <a:avLst/>
              <a:gdLst/>
              <a:ahLst/>
              <a:cxnLst/>
              <a:rect l="l" t="t" r="r" b="b"/>
              <a:pathLst>
                <a:path w="7772400" h="25400">
                  <a:moveTo>
                    <a:pt x="0" y="25400"/>
                  </a:moveTo>
                  <a:lnTo>
                    <a:pt x="7772400" y="25400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25400"/>
                  </a:lnTo>
                  <a:close/>
                </a:path>
              </a:pathLst>
            </a:custGeom>
            <a:solidFill>
              <a:srgbClr val="41AD49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20" name="object 20" descr=""/>
            <p:cNvSpPr/>
            <p:nvPr/>
          </p:nvSpPr>
          <p:spPr>
            <a:xfrm>
              <a:off x="0" y="9690099"/>
              <a:ext cx="7772400" cy="368300"/>
            </a:xfrm>
            <a:custGeom>
              <a:avLst/>
              <a:gdLst/>
              <a:ahLst/>
              <a:cxnLst/>
              <a:rect l="l" t="t" r="r" b="b"/>
              <a:pathLst>
                <a:path w="7772400" h="368300">
                  <a:moveTo>
                    <a:pt x="7772400" y="0"/>
                  </a:moveTo>
                  <a:lnTo>
                    <a:pt x="0" y="0"/>
                  </a:lnTo>
                  <a:lnTo>
                    <a:pt x="0" y="368300"/>
                  </a:lnTo>
                  <a:lnTo>
                    <a:pt x="7772400" y="368300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457200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60" h="0">
                <a:moveTo>
                  <a:pt x="0" y="0"/>
                </a:moveTo>
                <a:lnTo>
                  <a:pt x="592836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6431279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20" h="0">
                <a:moveTo>
                  <a:pt x="0" y="0"/>
                </a:moveTo>
                <a:lnTo>
                  <a:pt x="922019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 txBox="1"/>
          <p:nvPr/>
        </p:nvSpPr>
        <p:spPr>
          <a:xfrm>
            <a:off x="444500" y="633726"/>
            <a:ext cx="2621915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55" b="1">
                <a:solidFill>
                  <a:srgbClr val="0078B8"/>
                </a:solidFill>
                <a:latin typeface="Arial"/>
                <a:cs typeface="Arial"/>
              </a:rPr>
              <a:t>BENEFITS</a:t>
            </a:r>
            <a:r>
              <a:rPr dirty="0" sz="2000" spc="-7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35" b="1">
                <a:solidFill>
                  <a:srgbClr val="0078B8"/>
                </a:solidFill>
                <a:latin typeface="Arial"/>
                <a:cs typeface="Arial"/>
              </a:rPr>
              <a:t>OVERVIEW</a:t>
            </a:r>
            <a:endParaRPr sz="2000">
              <a:latin typeface="Arial"/>
              <a:cs typeface="Arial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444500" y="1245802"/>
            <a:ext cx="6075680" cy="824992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203835">
              <a:lnSpc>
                <a:spcPct val="121300"/>
              </a:lnSpc>
              <a:spcBef>
                <a:spcPts val="1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take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employees’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health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wellness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seriously.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Which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means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competitive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medical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benefits,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but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also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 real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focus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 wellness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life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outside of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work.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Details on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these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benefits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can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found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further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 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guide.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Full policies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found 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MyHR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SharePoint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page.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11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95" b="1">
                <a:solidFill>
                  <a:srgbClr val="344E5A"/>
                </a:solidFill>
                <a:latin typeface="Arial"/>
                <a:cs typeface="Arial"/>
              </a:rPr>
              <a:t>You</a:t>
            </a:r>
            <a:r>
              <a:rPr dirty="0" sz="1100" spc="-1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&amp;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75" b="1">
                <a:solidFill>
                  <a:srgbClr val="344E5A"/>
                </a:solidFill>
                <a:latin typeface="Arial"/>
                <a:cs typeface="Arial"/>
              </a:rPr>
              <a:t>Your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Family’s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 Health</a:t>
            </a:r>
            <a:endParaRPr sz="1100">
              <a:latin typeface="Arial"/>
              <a:cs typeface="Arial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Generous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Medical,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Dental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&amp;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Vision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coverage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Tax-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Advantaged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Health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Accounts</a:t>
            </a:r>
            <a:endParaRPr sz="1100">
              <a:latin typeface="Acumin Pro"/>
              <a:cs typeface="Acumin Pro"/>
            </a:endParaRPr>
          </a:p>
          <a:p>
            <a:pPr lvl="1" marL="791845" indent="-182245">
              <a:lnSpc>
                <a:spcPct val="100000"/>
              </a:lnSpc>
              <a:spcBef>
                <a:spcPts val="380"/>
              </a:spcBef>
              <a:buChar char="o"/>
              <a:tabLst>
                <a:tab pos="79184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Health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Savings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Account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(HSA)</a:t>
            </a:r>
            <a:endParaRPr sz="1100">
              <a:latin typeface="Acumin Pro"/>
              <a:cs typeface="Acumin Pro"/>
            </a:endParaRPr>
          </a:p>
          <a:p>
            <a:pPr lvl="1" marL="791845" indent="-182245">
              <a:lnSpc>
                <a:spcPct val="100000"/>
              </a:lnSpc>
              <a:spcBef>
                <a:spcPts val="380"/>
              </a:spcBef>
              <a:buChar char="o"/>
              <a:tabLst>
                <a:tab pos="79184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Health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Care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Flexible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Spending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Account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(FSA)</a:t>
            </a:r>
            <a:endParaRPr sz="1100">
              <a:latin typeface="Acumin Pro"/>
              <a:cs typeface="Acumin Pro"/>
            </a:endParaRPr>
          </a:p>
          <a:p>
            <a:pPr lvl="1">
              <a:lnSpc>
                <a:spcPct val="100000"/>
              </a:lnSpc>
              <a:spcBef>
                <a:spcPts val="20"/>
              </a:spcBef>
              <a:buClr>
                <a:srgbClr val="344E5A"/>
              </a:buClr>
              <a:buFont typeface="Acumin Pro"/>
              <a:buChar char="o"/>
            </a:pPr>
            <a:endParaRPr sz="10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Time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Away/Life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Outside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from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Work</a:t>
            </a:r>
            <a:endParaRPr sz="1100">
              <a:latin typeface="Arial"/>
              <a:cs typeface="Arial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PTO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Volunteer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Day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Bereavement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Jury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Duty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Supplement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STD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75"/>
              </a:spcBef>
              <a:buChar char="•"/>
              <a:tabLst>
                <a:tab pos="51054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Holidays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Clr>
                <a:srgbClr val="344E5A"/>
              </a:buClr>
              <a:buFont typeface="Acumin Pro"/>
              <a:buChar char="•"/>
            </a:pPr>
            <a:endParaRPr sz="10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Protecting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your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Income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and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Assets</a:t>
            </a:r>
            <a:endParaRPr sz="1100">
              <a:latin typeface="Arial"/>
              <a:cs typeface="Arial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Short-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&amp;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Long-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Term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Disability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Life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Insurance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dependents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Accidental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Death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&amp;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Dismemberment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Accident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Insurance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Critical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Illness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Insurance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Clr>
                <a:srgbClr val="344E5A"/>
              </a:buClr>
              <a:buFont typeface="Acumin Pro"/>
              <a:buChar char="•"/>
            </a:pPr>
            <a:endParaRPr sz="10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Saving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for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Future</a:t>
            </a:r>
            <a:endParaRPr sz="1100">
              <a:latin typeface="Arial"/>
              <a:cs typeface="Arial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401(k)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American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Funds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Company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matches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50 cents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every dollar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5%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earnings (subject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3-year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vesting)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Roth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401(k)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component</a:t>
            </a:r>
            <a:endParaRPr sz="1100">
              <a:latin typeface="Acumin Pro"/>
              <a:cs typeface="Acumin Pro"/>
            </a:endParaRPr>
          </a:p>
          <a:p>
            <a:pPr marL="475615" indent="-158115">
              <a:lnSpc>
                <a:spcPct val="100000"/>
              </a:lnSpc>
              <a:spcBef>
                <a:spcPts val="380"/>
              </a:spcBef>
              <a:buChar char="•"/>
              <a:tabLst>
                <a:tab pos="47561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Home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&amp;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Auto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Insurance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Clr>
                <a:srgbClr val="344E5A"/>
              </a:buClr>
              <a:buFont typeface="Acumin Pro"/>
              <a:buChar char="•"/>
            </a:pPr>
            <a:endParaRPr sz="10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Family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Support</a:t>
            </a:r>
            <a:endParaRPr sz="1100">
              <a:latin typeface="Arial"/>
              <a:cs typeface="Arial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Parental</a:t>
            </a:r>
            <a:r>
              <a:rPr dirty="0" sz="1100" spc="-5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Leave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4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weeks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Paid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Supplement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Short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Term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Disability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Dependent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Care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Account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Assistance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Program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(legal,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financial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personal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counseling)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Clr>
                <a:srgbClr val="344E5A"/>
              </a:buClr>
              <a:buFont typeface="Acumin Pro"/>
              <a:buChar char="•"/>
            </a:pPr>
            <a:endParaRPr sz="10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Development</a:t>
            </a:r>
            <a:endParaRPr sz="1100">
              <a:latin typeface="Arial"/>
              <a:cs typeface="Arial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Tuition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Reimbursement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Program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Certification</a:t>
            </a:r>
            <a:endParaRPr sz="1100">
              <a:latin typeface="Acumin Pro"/>
              <a:cs typeface="Acumin Pro"/>
            </a:endParaRPr>
          </a:p>
          <a:p>
            <a:pPr marL="510540" indent="-193040">
              <a:lnSpc>
                <a:spcPct val="100000"/>
              </a:lnSpc>
              <a:spcBef>
                <a:spcPts val="380"/>
              </a:spcBef>
              <a:buChar char="•"/>
              <a:tabLst>
                <a:tab pos="51054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Support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6" name="object 6" descr=""/>
          <p:cNvSpPr/>
          <p:nvPr/>
        </p:nvSpPr>
        <p:spPr>
          <a:xfrm>
            <a:off x="457200" y="1125221"/>
            <a:ext cx="6858000" cy="0"/>
          </a:xfrm>
          <a:custGeom>
            <a:avLst/>
            <a:gdLst/>
            <a:ahLst/>
            <a:cxnLst/>
            <a:rect l="l" t="t" r="r" b="b"/>
            <a:pathLst>
              <a:path w="6858000" h="0">
                <a:moveTo>
                  <a:pt x="0" y="0"/>
                </a:moveTo>
                <a:lnTo>
                  <a:pt x="6858000" y="0"/>
                </a:lnTo>
              </a:path>
            </a:pathLst>
          </a:custGeom>
          <a:ln w="9525">
            <a:solidFill>
              <a:srgbClr val="000000"/>
            </a:solidFill>
          </a:ln>
        </p:spPr>
        <p:txBody>
          <a:bodyPr wrap="square" lIns="0" tIns="0" rIns="0" bIns="0" rtlCol="0"/>
          <a:lstStyle/>
          <a:p/>
        </p:txBody>
      </p:sp>
      <p:grpSp>
        <p:nvGrpSpPr>
          <p:cNvPr id="7" name="object 7" descr=""/>
          <p:cNvGrpSpPr/>
          <p:nvPr/>
        </p:nvGrpSpPr>
        <p:grpSpPr>
          <a:xfrm>
            <a:off x="0" y="9662159"/>
            <a:ext cx="7785100" cy="396240"/>
            <a:chOff x="0" y="9662159"/>
            <a:chExt cx="7785100" cy="396240"/>
          </a:xfrm>
        </p:grpSpPr>
        <p:sp>
          <p:nvSpPr>
            <p:cNvPr id="8" name="object 8" descr=""/>
            <p:cNvSpPr/>
            <p:nvPr/>
          </p:nvSpPr>
          <p:spPr>
            <a:xfrm>
              <a:off x="15240" y="9674859"/>
              <a:ext cx="7757159" cy="91440"/>
            </a:xfrm>
            <a:custGeom>
              <a:avLst/>
              <a:gdLst/>
              <a:ahLst/>
              <a:cxnLst/>
              <a:rect l="l" t="t" r="r" b="b"/>
              <a:pathLst>
                <a:path w="7757159" h="91440">
                  <a:moveTo>
                    <a:pt x="0" y="91440"/>
                  </a:moveTo>
                  <a:lnTo>
                    <a:pt x="7757159" y="91440"/>
                  </a:lnTo>
                  <a:lnTo>
                    <a:pt x="7757159" y="0"/>
                  </a:lnTo>
                  <a:lnTo>
                    <a:pt x="0" y="0"/>
                  </a:lnTo>
                  <a:lnTo>
                    <a:pt x="0" y="91440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9" name="object 9" descr=""/>
            <p:cNvSpPr/>
            <p:nvPr/>
          </p:nvSpPr>
          <p:spPr>
            <a:xfrm>
              <a:off x="15240" y="9674859"/>
              <a:ext cx="7757159" cy="182880"/>
            </a:xfrm>
            <a:custGeom>
              <a:avLst/>
              <a:gdLst/>
              <a:ahLst/>
              <a:cxnLst/>
              <a:rect l="l" t="t" r="r" b="b"/>
              <a:pathLst>
                <a:path w="7757159" h="182879">
                  <a:moveTo>
                    <a:pt x="7757159" y="0"/>
                  </a:moveTo>
                  <a:lnTo>
                    <a:pt x="0" y="0"/>
                  </a:lnTo>
                  <a:lnTo>
                    <a:pt x="0" y="182880"/>
                  </a:lnTo>
                </a:path>
              </a:pathLst>
            </a:custGeom>
            <a:ln w="254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10" name="object 10" descr=""/>
            <p:cNvSpPr/>
            <p:nvPr/>
          </p:nvSpPr>
          <p:spPr>
            <a:xfrm>
              <a:off x="0" y="9766299"/>
              <a:ext cx="7772400" cy="292100"/>
            </a:xfrm>
            <a:custGeom>
              <a:avLst/>
              <a:gdLst/>
              <a:ahLst/>
              <a:cxnLst/>
              <a:rect l="l" t="t" r="r" b="b"/>
              <a:pathLst>
                <a:path w="7772400" h="292100">
                  <a:moveTo>
                    <a:pt x="7772400" y="0"/>
                  </a:moveTo>
                  <a:lnTo>
                    <a:pt x="0" y="0"/>
                  </a:lnTo>
                  <a:lnTo>
                    <a:pt x="0" y="292100"/>
                  </a:lnTo>
                  <a:lnTo>
                    <a:pt x="7772400" y="292100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2904490"/>
            <a:chOff x="0" y="0"/>
            <a:chExt cx="7772400" cy="2904490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2904490"/>
            </a:xfrm>
            <a:custGeom>
              <a:avLst/>
              <a:gdLst/>
              <a:ahLst/>
              <a:cxnLst/>
              <a:rect l="l" t="t" r="r" b="b"/>
              <a:pathLst>
                <a:path w="7772400" h="2904490">
                  <a:moveTo>
                    <a:pt x="7772400" y="0"/>
                  </a:moveTo>
                  <a:lnTo>
                    <a:pt x="0" y="0"/>
                  </a:lnTo>
                  <a:lnTo>
                    <a:pt x="0" y="2904490"/>
                  </a:lnTo>
                  <a:lnTo>
                    <a:pt x="7772400" y="2904490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1424939" y="327658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59" h="0">
                  <a:moveTo>
                    <a:pt x="5928360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457200" y="327658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19" h="0">
                  <a:moveTo>
                    <a:pt x="922019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graphicFrame>
        <p:nvGraphicFramePr>
          <p:cNvPr id="6" name="object 6" descr=""/>
          <p:cNvGraphicFramePr>
            <a:graphicFrameLocks noGrp="1"/>
          </p:cNvGraphicFramePr>
          <p:nvPr/>
        </p:nvGraphicFramePr>
        <p:xfrm>
          <a:off x="228600" y="3002279"/>
          <a:ext cx="7381875" cy="637159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685289"/>
                <a:gridCol w="1430020"/>
                <a:gridCol w="1360170"/>
                <a:gridCol w="1261110"/>
                <a:gridCol w="1569085"/>
              </a:tblGrid>
              <a:tr h="439420">
                <a:tc>
                  <a:txBody>
                    <a:bodyPr/>
                    <a:lstStyle/>
                    <a:p>
                      <a:pPr marL="418465">
                        <a:lnSpc>
                          <a:spcPct val="100000"/>
                        </a:lnSpc>
                        <a:spcBef>
                          <a:spcPts val="109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Medical</a:t>
                      </a:r>
                      <a:r>
                        <a:rPr dirty="0" sz="1000" spc="-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Cigna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3906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>
                  <a:txBody>
                    <a:bodyPr/>
                    <a:lstStyle/>
                    <a:p>
                      <a:pPr marL="108648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Cigna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372110">
                        <a:lnSpc>
                          <a:spcPct val="100000"/>
                        </a:lnSpc>
                        <a:spcBef>
                          <a:spcPts val="525"/>
                        </a:spcBef>
                      </a:pP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In-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marL="1587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OAP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208915">
                        <a:lnSpc>
                          <a:spcPct val="100000"/>
                        </a:lnSpc>
                        <a:spcBef>
                          <a:spcPts val="52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Out-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of-Network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marL="91694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Cigna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371475">
                        <a:lnSpc>
                          <a:spcPct val="100000"/>
                        </a:lnSpc>
                        <a:spcBef>
                          <a:spcPts val="525"/>
                        </a:spcBef>
                      </a:pP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In-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marL="1587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HSA</a:t>
                      </a:r>
                      <a:r>
                        <a:rPr dirty="0" sz="1000" spc="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$1,500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396875">
                        <a:lnSpc>
                          <a:spcPct val="100000"/>
                        </a:lnSpc>
                        <a:spcBef>
                          <a:spcPts val="52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Out-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of-Network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solidFill>
                      <a:srgbClr val="6E97AB"/>
                    </a:solidFill>
                  </a:tcPr>
                </a:tc>
              </a:tr>
              <a:tr h="168275">
                <a:tc>
                  <a:txBody>
                    <a:bodyPr/>
                    <a:lstStyle/>
                    <a:p>
                      <a:pPr marL="127000">
                        <a:lnSpc>
                          <a:spcPts val="1095"/>
                        </a:lnSpc>
                        <a:spcBef>
                          <a:spcPts val="125"/>
                        </a:spcBef>
                      </a:pPr>
                      <a:r>
                        <a:rPr dirty="0" sz="1000" spc="-20" b="1">
                          <a:latin typeface="Arial"/>
                          <a:cs typeface="Arial"/>
                        </a:rPr>
                        <a:t>Calendar</a:t>
                      </a:r>
                      <a:r>
                        <a:rPr dirty="0" sz="1000" spc="-1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55" b="1">
                          <a:latin typeface="Arial"/>
                          <a:cs typeface="Arial"/>
                        </a:rPr>
                        <a:t>Year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 Deductible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1587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rowSpan="16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endParaRPr sz="1150">
                        <a:latin typeface="Times New Roman"/>
                        <a:cs typeface="Times New Roman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50"/>
                        </a:spcBef>
                      </a:pPr>
                      <a:endParaRPr sz="1000">
                        <a:latin typeface="Times New Roman"/>
                        <a:cs typeface="Times New Roman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endParaRPr sz="1300">
                        <a:latin typeface="Times New Roman"/>
                        <a:cs typeface="Times New Roman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$8,000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endParaRPr sz="1850">
                        <a:latin typeface="Times New Roman"/>
                        <a:cs typeface="Times New Roman"/>
                      </a:endParaRPr>
                    </a:p>
                    <a:p>
                      <a:pPr algn="ctr" marR="49530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$30Copay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49530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$50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L="161925" marR="211454" indent="-635">
                        <a:lnSpc>
                          <a:spcPct val="158200"/>
                        </a:lnSpc>
                        <a:spcBef>
                          <a:spcPts val="34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marL="353695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$200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25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ctr" marL="142240" marR="191135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coin.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coin.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rowSpan="16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endParaRPr sz="1150">
                        <a:latin typeface="Times New Roman"/>
                        <a:cs typeface="Times New Roman"/>
                      </a:endParaRPr>
                    </a:p>
                    <a:p>
                      <a:pPr algn="ctr" marR="5016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50"/>
                        </a:spcBef>
                      </a:pPr>
                      <a:endParaRPr sz="1000">
                        <a:latin typeface="Times New Roman"/>
                        <a:cs typeface="Times New Roman"/>
                      </a:endParaRPr>
                    </a:p>
                    <a:p>
                      <a:pPr algn="ctr" marR="49530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endParaRPr sz="1300">
                        <a:latin typeface="Times New Roman"/>
                        <a:cs typeface="Times New Roman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ctr" marR="50165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$8,000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endParaRPr sz="1850">
                        <a:latin typeface="Times New Roman"/>
                        <a:cs typeface="Times New Roman"/>
                      </a:endParaRPr>
                    </a:p>
                    <a:p>
                      <a:pPr algn="ctr" marR="49530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49530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49530">
                        <a:lnSpc>
                          <a:spcPct val="100000"/>
                        </a:lnSpc>
                        <a:spcBef>
                          <a:spcPts val="104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  <a:spcBef>
                          <a:spcPts val="70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ctr" marR="4889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R="1714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3670">
                <a:tc>
                  <a:txBody>
                    <a:bodyPr/>
                    <a:lstStyle/>
                    <a:p>
                      <a:pPr marL="127000">
                        <a:lnSpc>
                          <a:spcPts val="111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Individual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09855">
                        <a:lnSpc>
                          <a:spcPts val="1110"/>
                        </a:lnSpc>
                        <a:spcBef>
                          <a:spcPts val="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$1,500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10"/>
                        </a:lnSpc>
                        <a:spcBef>
                          <a:spcPts val="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$5,600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solidFill>
                      <a:srgbClr val="DCDDDE"/>
                    </a:solidFill>
                  </a:tcPr>
                </a:tc>
              </a:tr>
              <a:tr h="152400">
                <a:tc>
                  <a:txBody>
                    <a:bodyPr/>
                    <a:lstStyle/>
                    <a:p>
                      <a:pPr marL="1270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Individual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w/Family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$2,800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$5,600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172720">
                <a:tc>
                  <a:txBody>
                    <a:bodyPr/>
                    <a:lstStyle/>
                    <a:p>
                      <a:pPr marL="127000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-Family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$11,200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173990">
                <a:tc>
                  <a:txBody>
                    <a:bodyPr/>
                    <a:lstStyle/>
                    <a:p>
                      <a:pPr marL="127000">
                        <a:lnSpc>
                          <a:spcPts val="1110"/>
                        </a:lnSpc>
                        <a:spcBef>
                          <a:spcPts val="160"/>
                        </a:spcBef>
                      </a:pPr>
                      <a:r>
                        <a:rPr dirty="0" sz="1000" b="1">
                          <a:latin typeface="Arial"/>
                          <a:cs typeface="Arial"/>
                        </a:rPr>
                        <a:t>Out-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of-</a:t>
                      </a:r>
                      <a:r>
                        <a:rPr dirty="0" sz="1000" spc="-30" b="1">
                          <a:latin typeface="Arial"/>
                          <a:cs typeface="Arial"/>
                        </a:rPr>
                        <a:t>Pocket</a:t>
                      </a:r>
                      <a:r>
                        <a:rPr dirty="0" sz="100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Maximum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1270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(Deductible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included)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8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1270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Individual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09855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$8,000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0820">
                <a:tc>
                  <a:txBody>
                    <a:bodyPr/>
                    <a:lstStyle/>
                    <a:p>
                      <a:pPr marL="127000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-Family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$8,000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$16,000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2090">
                <a:tc>
                  <a:txBody>
                    <a:bodyPr/>
                    <a:lstStyle/>
                    <a:p>
                      <a:pPr marL="126364">
                        <a:lnSpc>
                          <a:spcPts val="1110"/>
                        </a:lnSpc>
                        <a:spcBef>
                          <a:spcPts val="459"/>
                        </a:spcBef>
                      </a:pPr>
                      <a:r>
                        <a:rPr dirty="0" sz="1000" spc="-25" b="1">
                          <a:latin typeface="Arial"/>
                          <a:cs typeface="Arial"/>
                        </a:rPr>
                        <a:t>Office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Visit</a:t>
                      </a:r>
                      <a:r>
                        <a:rPr dirty="0" sz="1000" spc="-3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Copay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58419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126364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-Primary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09855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09855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7804">
                <a:tc>
                  <a:txBody>
                    <a:bodyPr/>
                    <a:lstStyle/>
                    <a:p>
                      <a:pPr marL="126364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Specialist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09855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09855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62890">
                <a:tc>
                  <a:txBody>
                    <a:bodyPr/>
                    <a:lstStyle/>
                    <a:p>
                      <a:pPr marL="126364">
                        <a:lnSpc>
                          <a:spcPct val="100000"/>
                        </a:lnSpc>
                        <a:spcBef>
                          <a:spcPts val="515"/>
                        </a:spcBef>
                      </a:pPr>
                      <a:r>
                        <a:rPr dirty="0" sz="1000" spc="-20" b="1">
                          <a:latin typeface="Arial"/>
                          <a:cs typeface="Arial"/>
                        </a:rPr>
                        <a:t>Inpatient</a:t>
                      </a:r>
                      <a:r>
                        <a:rPr dirty="0" sz="1000" spc="1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6540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ct val="100000"/>
                        </a:lnSpc>
                        <a:spcBef>
                          <a:spcPts val="51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540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ct val="100000"/>
                        </a:lnSpc>
                        <a:spcBef>
                          <a:spcPts val="51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5405">
                    <a:solidFill>
                      <a:srgbClr val="DCDDDE"/>
                    </a:solidFill>
                  </a:tcPr>
                </a:tc>
              </a:tr>
              <a:tr h="236854">
                <a:tc>
                  <a:txBody>
                    <a:bodyPr/>
                    <a:lstStyle/>
                    <a:p>
                      <a:pPr marL="127000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 spc="-20" b="1">
                          <a:latin typeface="Arial"/>
                          <a:cs typeface="Arial"/>
                        </a:rPr>
                        <a:t>Outpatient</a:t>
                      </a:r>
                      <a:r>
                        <a:rPr dirty="0" sz="100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4318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318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3180">
                    <a:solidFill>
                      <a:srgbClr val="DCDDDE"/>
                    </a:solidFill>
                  </a:tcPr>
                </a:tc>
              </a:tr>
              <a:tr h="386080">
                <a:tc>
                  <a:txBody>
                    <a:bodyPr/>
                    <a:lstStyle/>
                    <a:p>
                      <a:pPr marL="127000">
                        <a:lnSpc>
                          <a:spcPct val="100000"/>
                        </a:lnSpc>
                        <a:spcBef>
                          <a:spcPts val="310"/>
                        </a:spcBef>
                      </a:pPr>
                      <a:r>
                        <a:rPr dirty="0" sz="1000" spc="-55" b="1">
                          <a:latin typeface="Arial"/>
                          <a:cs typeface="Arial"/>
                        </a:rPr>
                        <a:t>Emergency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70" b="1">
                          <a:latin typeface="Arial"/>
                          <a:cs typeface="Arial"/>
                        </a:rPr>
                        <a:t>Room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  <a:p>
                      <a:pPr marL="127000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(Waived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if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admitted)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937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ct val="100000"/>
                        </a:lnSpc>
                        <a:spcBef>
                          <a:spcPts val="91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1557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ct val="100000"/>
                        </a:lnSpc>
                        <a:spcBef>
                          <a:spcPts val="91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15570">
                    <a:solidFill>
                      <a:srgbClr val="DCDDDE"/>
                    </a:solidFill>
                  </a:tcPr>
                </a:tc>
              </a:tr>
              <a:tr h="192405">
                <a:tc>
                  <a:txBody>
                    <a:bodyPr/>
                    <a:lstStyle/>
                    <a:p>
                      <a:pPr marL="127000">
                        <a:lnSpc>
                          <a:spcPts val="1110"/>
                        </a:lnSpc>
                        <a:spcBef>
                          <a:spcPts val="309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Diagnostic</a:t>
                      </a:r>
                      <a:r>
                        <a:rPr dirty="0" sz="1000" spc="4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Labs/X-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Rays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9369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10"/>
                        </a:lnSpc>
                        <a:spcBef>
                          <a:spcPts val="309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9369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10"/>
                        </a:lnSpc>
                        <a:spcBef>
                          <a:spcPts val="309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9369">
                    <a:solidFill>
                      <a:srgbClr val="DCDDDE"/>
                    </a:solidFill>
                  </a:tcPr>
                </a:tc>
              </a:tr>
              <a:tr h="208279">
                <a:tc>
                  <a:txBody>
                    <a:bodyPr/>
                    <a:lstStyle/>
                    <a:p>
                      <a:pPr marL="127000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Advanced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Imaging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10489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42875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331470"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Prescription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Coverage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ts val="1070"/>
                        </a:lnSpc>
                      </a:pP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(30</a:t>
                      </a:r>
                      <a:r>
                        <a:rPr dirty="0" sz="9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day</a:t>
                      </a:r>
                      <a:r>
                        <a:rPr dirty="0" sz="9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supply)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50292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4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3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841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4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$10Copay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$35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$60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841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marL="709930">
                        <a:lnSpc>
                          <a:spcPct val="100000"/>
                        </a:lnSpc>
                        <a:spcBef>
                          <a:spcPts val="14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$10Copayafter</a:t>
                      </a:r>
                      <a:r>
                        <a:rPr dirty="0" sz="1000" spc="6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66611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$35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66484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$60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841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332105"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Mail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Order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ts val="1070"/>
                        </a:lnSpc>
                      </a:pP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(90</a:t>
                      </a:r>
                      <a:r>
                        <a:rPr dirty="0" sz="9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day</a:t>
                      </a:r>
                      <a:r>
                        <a:rPr dirty="0" sz="900" spc="-1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supply)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593725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50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3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50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$30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$105Copay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$180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marL="665480">
                        <a:lnSpc>
                          <a:spcPct val="100000"/>
                        </a:lnSpc>
                        <a:spcBef>
                          <a:spcPts val="50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$30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64198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$105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64198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$180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272415">
                <a:tc>
                  <a:txBody>
                    <a:bodyPr/>
                    <a:lstStyle/>
                    <a:p>
                      <a:pPr marL="448309">
                        <a:lnSpc>
                          <a:spcPct val="100000"/>
                        </a:lnSpc>
                        <a:spcBef>
                          <a:spcPts val="440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Medical</a:t>
                      </a:r>
                      <a:r>
                        <a:rPr dirty="0" sz="1000" spc="-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Rates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588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527685">
                        <a:lnSpc>
                          <a:spcPct val="100000"/>
                        </a:lnSpc>
                        <a:spcBef>
                          <a:spcPts val="440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1–Per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Biweekly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Pay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Period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588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marL="538480">
                        <a:lnSpc>
                          <a:spcPct val="100000"/>
                        </a:lnSpc>
                        <a:spcBef>
                          <a:spcPts val="440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4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2–Per</a:t>
                      </a:r>
                      <a:r>
                        <a:rPr dirty="0" sz="1000" spc="-3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Biweekly</a:t>
                      </a:r>
                      <a:r>
                        <a:rPr dirty="0" sz="1000" spc="-3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Pay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Period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588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91770">
                <a:tc>
                  <a:txBody>
                    <a:bodyPr/>
                    <a:lstStyle/>
                    <a:p>
                      <a:pPr marL="228600">
                        <a:lnSpc>
                          <a:spcPts val="1110"/>
                        </a:lnSpc>
                        <a:spcBef>
                          <a:spcPts val="30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Employee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810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30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$132.24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810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30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$92.96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810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2286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 +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Spouse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$268.31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$188.61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2286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 +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Child(ren)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$253.64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$178.29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97485">
                <a:tc>
                  <a:txBody>
                    <a:bodyPr/>
                    <a:lstStyle/>
                    <a:p>
                      <a:pPr marL="228600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$389.71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$273.94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</a:tbl>
          </a:graphicData>
        </a:graphic>
      </p:graphicFrame>
      <p:sp>
        <p:nvSpPr>
          <p:cNvPr id="7" name="object 7" descr=""/>
          <p:cNvSpPr txBox="1"/>
          <p:nvPr/>
        </p:nvSpPr>
        <p:spPr>
          <a:xfrm>
            <a:off x="261620" y="9492994"/>
            <a:ext cx="7272020" cy="401320"/>
          </a:xfrm>
          <a:prstGeom prst="rect">
            <a:avLst/>
          </a:prstGeom>
        </p:spPr>
        <p:txBody>
          <a:bodyPr wrap="square" lIns="0" tIns="7620" rIns="0" bIns="0" rtlCol="0" vert="horz">
            <a:spAutoFit/>
          </a:bodyPr>
          <a:lstStyle/>
          <a:p>
            <a:pPr marL="12700" marR="5080">
              <a:lnSpc>
                <a:spcPct val="104200"/>
              </a:lnSpc>
              <a:spcBef>
                <a:spcPts val="60"/>
              </a:spcBef>
            </a:pPr>
            <a:r>
              <a:rPr dirty="0" sz="800" spc="-40">
                <a:latin typeface="Arial"/>
                <a:cs typeface="Arial"/>
              </a:rPr>
              <a:t>The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benefit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plan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information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shown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this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guide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is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illustrative </a:t>
            </a:r>
            <a:r>
              <a:rPr dirty="0" sz="800" spc="-35">
                <a:latin typeface="Arial"/>
                <a:cs typeface="Arial"/>
              </a:rPr>
              <a:t>only.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85">
                <a:latin typeface="Arial"/>
                <a:cs typeface="Arial"/>
              </a:rPr>
              <a:t>To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extent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benefit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plan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information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summarized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herein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differs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from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underlying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plan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details </a:t>
            </a:r>
            <a:r>
              <a:rPr dirty="0" sz="800" spc="-20">
                <a:latin typeface="Arial"/>
                <a:cs typeface="Arial"/>
              </a:rPr>
              <a:t>specified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insurance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documents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that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govern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terms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and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conditions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of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plans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of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insurance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described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this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guide,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underlying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insurance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documents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will govern</a:t>
            </a:r>
            <a:r>
              <a:rPr dirty="0" sz="800" spc="-2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2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all</a:t>
            </a:r>
            <a:r>
              <a:rPr dirty="0" sz="800" spc="-2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cases.</a:t>
            </a:r>
            <a:endParaRPr sz="800">
              <a:latin typeface="Arial"/>
              <a:cs typeface="Arial"/>
            </a:endParaRPr>
          </a:p>
        </p:txBody>
      </p:sp>
      <p:sp>
        <p:nvSpPr>
          <p:cNvPr id="8" name="object 8" descr=""/>
          <p:cNvSpPr txBox="1"/>
          <p:nvPr/>
        </p:nvSpPr>
        <p:spPr>
          <a:xfrm>
            <a:off x="444500" y="781050"/>
            <a:ext cx="7014209" cy="18802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25" b="1">
                <a:solidFill>
                  <a:srgbClr val="FFFFFF"/>
                </a:solidFill>
                <a:latin typeface="Arial"/>
                <a:cs typeface="Arial"/>
              </a:rPr>
              <a:t>MEDICAL</a:t>
            </a:r>
            <a:r>
              <a:rPr dirty="0" sz="2000" spc="-10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OFFERINGS</a:t>
            </a:r>
            <a:endParaRPr sz="2000">
              <a:latin typeface="Arial"/>
              <a:cs typeface="Arial"/>
            </a:endParaRPr>
          </a:p>
          <a:p>
            <a:pPr marL="12700" marR="109220">
              <a:lnSpc>
                <a:spcPct val="133300"/>
              </a:lnSpc>
              <a:spcBef>
                <a:spcPts val="400"/>
              </a:spcBef>
            </a:pP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Your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medical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plans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be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offered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through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Cigna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2023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year.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Please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review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your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summaries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or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SBCs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 spc="-20">
                <a:solidFill>
                  <a:srgbClr val="FFFFFF"/>
                </a:solidFill>
                <a:latin typeface="Acumin Pro"/>
                <a:cs typeface="Acumin Pro"/>
              </a:rPr>
              <a:t>out-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of-</a:t>
            </a:r>
            <a:r>
              <a:rPr dirty="0" sz="10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network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coverage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and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full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details.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Click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on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name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access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summaries.</a:t>
            </a:r>
            <a:endParaRPr sz="10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000"/>
              </a:spcBef>
            </a:pPr>
            <a:r>
              <a:rPr dirty="0" sz="1000" spc="-20" b="1">
                <a:solidFill>
                  <a:srgbClr val="FFFFFF"/>
                </a:solidFill>
                <a:latin typeface="Arial"/>
                <a:cs typeface="Arial"/>
              </a:rPr>
              <a:t>Will </a:t>
            </a:r>
            <a:r>
              <a:rPr dirty="0" sz="1000" spc="-55" b="1">
                <a:solidFill>
                  <a:srgbClr val="FFFFFF"/>
                </a:solidFill>
                <a:latin typeface="Arial"/>
                <a:cs typeface="Arial"/>
              </a:rPr>
              <a:t>you</a:t>
            </a:r>
            <a:r>
              <a:rPr dirty="0" sz="10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10" b="1">
                <a:solidFill>
                  <a:srgbClr val="FFFFFF"/>
                </a:solidFill>
                <a:latin typeface="Arial"/>
                <a:cs typeface="Arial"/>
              </a:rPr>
              <a:t>be</a:t>
            </a:r>
            <a:r>
              <a:rPr dirty="0" sz="10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35" b="1">
                <a:solidFill>
                  <a:srgbClr val="FFFFFF"/>
                </a:solidFill>
                <a:latin typeface="Arial"/>
                <a:cs typeface="Arial"/>
              </a:rPr>
              <a:t>covering</a:t>
            </a:r>
            <a:r>
              <a:rPr dirty="0" sz="10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30" b="1">
                <a:solidFill>
                  <a:srgbClr val="FFFFFF"/>
                </a:solidFill>
                <a:latin typeface="Arial"/>
                <a:cs typeface="Arial"/>
              </a:rPr>
              <a:t>family</a:t>
            </a:r>
            <a:r>
              <a:rPr dirty="0" sz="10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30" b="1">
                <a:solidFill>
                  <a:srgbClr val="FFFFFF"/>
                </a:solidFill>
                <a:latin typeface="Arial"/>
                <a:cs typeface="Arial"/>
              </a:rPr>
              <a:t>members</a:t>
            </a:r>
            <a:r>
              <a:rPr dirty="0" sz="10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45" b="1">
                <a:solidFill>
                  <a:srgbClr val="FFFFFF"/>
                </a:solidFill>
                <a:latin typeface="Arial"/>
                <a:cs typeface="Arial"/>
              </a:rPr>
              <a:t>on</a:t>
            </a:r>
            <a:r>
              <a:rPr dirty="0" sz="10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45" b="1">
                <a:solidFill>
                  <a:srgbClr val="FFFFFF"/>
                </a:solidFill>
                <a:latin typeface="Arial"/>
                <a:cs typeface="Arial"/>
              </a:rPr>
              <a:t>your</a:t>
            </a:r>
            <a:r>
              <a:rPr dirty="0" sz="10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25" b="1">
                <a:solidFill>
                  <a:srgbClr val="FFFFFF"/>
                </a:solidFill>
                <a:latin typeface="Arial"/>
                <a:cs typeface="Arial"/>
              </a:rPr>
              <a:t>medical</a:t>
            </a:r>
            <a:r>
              <a:rPr dirty="0" sz="10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000" spc="-10" b="1">
                <a:solidFill>
                  <a:srgbClr val="FFFFFF"/>
                </a:solidFill>
                <a:latin typeface="Arial"/>
                <a:cs typeface="Arial"/>
              </a:rPr>
              <a:t>plan?</a:t>
            </a:r>
            <a:endParaRPr sz="1000">
              <a:latin typeface="Arial"/>
              <a:cs typeface="Arial"/>
            </a:endParaRPr>
          </a:p>
          <a:p>
            <a:pPr marL="12700" marR="5080">
              <a:lnSpc>
                <a:spcPts val="1600"/>
              </a:lnSpc>
              <a:spcBef>
                <a:spcPts val="100"/>
              </a:spcBef>
            </a:pP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If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so, each of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your family members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would also be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subject to the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individual deductible, but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if the family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accumulates to </a:t>
            </a:r>
            <a:r>
              <a:rPr dirty="0" sz="1000" spc="-25">
                <a:solidFill>
                  <a:srgbClr val="FFFFFF"/>
                </a:solidFill>
                <a:latin typeface="Acumin Pro"/>
                <a:cs typeface="Acumin Pro"/>
              </a:rPr>
              <a:t>the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family</a:t>
            </a:r>
            <a:r>
              <a:rPr dirty="0" sz="10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deductible, no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further deductible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is required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by any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family member.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Likewise, each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of your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family members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would </a:t>
            </a:r>
            <a:r>
              <a:rPr dirty="0" sz="1000" spc="-20">
                <a:solidFill>
                  <a:srgbClr val="FFFFFF"/>
                </a:solidFill>
                <a:latin typeface="Acumin Pro"/>
                <a:cs typeface="Acumin Pro"/>
              </a:rPr>
              <a:t>also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be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covered 100% if they reach the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individual out-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of-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pocket maximum, but if the</a:t>
            </a:r>
            <a:r>
              <a:rPr dirty="0" sz="10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family accumulates to the family out-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of-pocket </a:t>
            </a:r>
            <a:r>
              <a:rPr dirty="0" sz="1000">
                <a:solidFill>
                  <a:srgbClr val="FFFFFF"/>
                </a:solidFill>
                <a:latin typeface="Acumin Pro"/>
                <a:cs typeface="Acumin Pro"/>
              </a:rPr>
              <a:t>maximum, no further family members are subject to </a:t>
            </a:r>
            <a:r>
              <a:rPr dirty="0" sz="1000" spc="-10">
                <a:solidFill>
                  <a:srgbClr val="FFFFFF"/>
                </a:solidFill>
                <a:latin typeface="Acumin Pro"/>
                <a:cs typeface="Acumin Pro"/>
              </a:rPr>
              <a:t>expenses.</a:t>
            </a:r>
            <a:endParaRPr sz="1000">
              <a:latin typeface="Acumin Pro"/>
              <a:cs typeface="Acumin Pro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2849880"/>
            <a:chOff x="0" y="0"/>
            <a:chExt cx="7772400" cy="2849880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2849880"/>
            </a:xfrm>
            <a:custGeom>
              <a:avLst/>
              <a:gdLst/>
              <a:ahLst/>
              <a:cxnLst/>
              <a:rect l="l" t="t" r="r" b="b"/>
              <a:pathLst>
                <a:path w="7772400" h="2849880">
                  <a:moveTo>
                    <a:pt x="7772400" y="0"/>
                  </a:moveTo>
                  <a:lnTo>
                    <a:pt x="0" y="0"/>
                  </a:lnTo>
                  <a:lnTo>
                    <a:pt x="0" y="2849879"/>
                  </a:lnTo>
                  <a:lnTo>
                    <a:pt x="7772400" y="2849879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454659" y="281941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60" h="0">
                  <a:moveTo>
                    <a:pt x="0" y="0"/>
                  </a:moveTo>
                  <a:lnTo>
                    <a:pt x="592836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6428740" y="281941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20" h="0">
                  <a:moveTo>
                    <a:pt x="0" y="0"/>
                  </a:moveTo>
                  <a:lnTo>
                    <a:pt x="922019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3999231" y="960121"/>
              <a:ext cx="3309620" cy="1889760"/>
            </a:xfrm>
            <a:custGeom>
              <a:avLst/>
              <a:gdLst/>
              <a:ahLst/>
              <a:cxnLst/>
              <a:rect l="l" t="t" r="r" b="b"/>
              <a:pathLst>
                <a:path w="3309620" h="1889760">
                  <a:moveTo>
                    <a:pt x="3049270" y="0"/>
                  </a:moveTo>
                  <a:lnTo>
                    <a:pt x="0" y="0"/>
                  </a:lnTo>
                  <a:lnTo>
                    <a:pt x="0" y="1889760"/>
                  </a:lnTo>
                  <a:lnTo>
                    <a:pt x="3309620" y="1889760"/>
                  </a:lnTo>
                  <a:lnTo>
                    <a:pt x="3309620" y="361518"/>
                  </a:lnTo>
                  <a:lnTo>
                    <a:pt x="3049270" y="0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</p:grpSp>
      <p:graphicFrame>
        <p:nvGraphicFramePr>
          <p:cNvPr id="7" name="object 7" descr=""/>
          <p:cNvGraphicFramePr>
            <a:graphicFrameLocks noGrp="1"/>
          </p:cNvGraphicFramePr>
          <p:nvPr/>
        </p:nvGraphicFramePr>
        <p:xfrm>
          <a:off x="276859" y="2971800"/>
          <a:ext cx="7421880" cy="6370955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3002280"/>
                <a:gridCol w="1630045"/>
                <a:gridCol w="2713990"/>
              </a:tblGrid>
              <a:tr h="438784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09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Medical</a:t>
                      </a:r>
                      <a:r>
                        <a:rPr dirty="0" sz="1000" spc="-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Cigna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3906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20"/>
                        </a:spcBef>
                      </a:pPr>
                      <a:endParaRPr sz="1600">
                        <a:latin typeface="Times New Roman"/>
                        <a:cs typeface="Times New Roman"/>
                      </a:endParaRPr>
                    </a:p>
                    <a:p>
                      <a:pPr marL="718185">
                        <a:lnSpc>
                          <a:spcPct val="100000"/>
                        </a:lnSpc>
                      </a:pP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In-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marL="3175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Cigna</a:t>
                      </a:r>
                      <a:r>
                        <a:rPr dirty="0" sz="1000" spc="-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HSA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$3,500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1131570">
                        <a:lnSpc>
                          <a:spcPct val="100000"/>
                        </a:lnSpc>
                        <a:spcBef>
                          <a:spcPts val="52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Out-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of-Network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solidFill>
                      <a:srgbClr val="6E97AB"/>
                    </a:solidFill>
                  </a:tcPr>
                </a:tc>
              </a:tr>
              <a:tr h="244475">
                <a:tc>
                  <a:txBody>
                    <a:bodyPr/>
                    <a:lstStyle/>
                    <a:p>
                      <a:pPr marL="763905">
                        <a:lnSpc>
                          <a:spcPts val="1095"/>
                        </a:lnSpc>
                        <a:spcBef>
                          <a:spcPts val="730"/>
                        </a:spcBef>
                      </a:pPr>
                      <a:r>
                        <a:rPr dirty="0" sz="1000" spc="-20" b="1">
                          <a:latin typeface="Arial"/>
                          <a:cs typeface="Arial"/>
                        </a:rPr>
                        <a:t>Calendar</a:t>
                      </a:r>
                      <a:r>
                        <a:rPr dirty="0" sz="1000" spc="-1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55" b="1">
                          <a:latin typeface="Arial"/>
                          <a:cs typeface="Arial"/>
                        </a:rPr>
                        <a:t>Year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 Deductible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9271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3670">
                <a:tc>
                  <a:txBody>
                    <a:bodyPr/>
                    <a:lstStyle/>
                    <a:p>
                      <a:pPr algn="ctr" marL="266700">
                        <a:lnSpc>
                          <a:spcPts val="111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25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Individual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marL="845185">
                        <a:lnSpc>
                          <a:spcPts val="1110"/>
                        </a:lnSpc>
                        <a:spcBef>
                          <a:spcPts val="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$3,500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ts val="1110"/>
                        </a:lnSpc>
                        <a:spcBef>
                          <a:spcPts val="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$7,000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solidFill>
                      <a:srgbClr val="DCDDDE"/>
                    </a:solidFill>
                  </a:tcPr>
                </a:tc>
              </a:tr>
              <a:tr h="210820">
                <a:tc>
                  <a:txBody>
                    <a:bodyPr/>
                    <a:lstStyle/>
                    <a:p>
                      <a:pPr algn="ctr" marL="59690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marL="857250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$7,000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5609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$14,000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2090">
                <a:tc>
                  <a:txBody>
                    <a:bodyPr/>
                    <a:lstStyle/>
                    <a:p>
                      <a:pPr marL="791210">
                        <a:lnSpc>
                          <a:spcPts val="1110"/>
                        </a:lnSpc>
                        <a:spcBef>
                          <a:spcPts val="459"/>
                        </a:spcBef>
                      </a:pPr>
                      <a:r>
                        <a:rPr dirty="0" sz="1000" b="1">
                          <a:latin typeface="Arial"/>
                          <a:cs typeface="Arial"/>
                        </a:rPr>
                        <a:t>Out-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of-</a:t>
                      </a:r>
                      <a:r>
                        <a:rPr dirty="0" sz="1000" spc="-30" b="1">
                          <a:latin typeface="Arial"/>
                          <a:cs typeface="Arial"/>
                        </a:rPr>
                        <a:t>Pocket</a:t>
                      </a:r>
                      <a:r>
                        <a:rPr dirty="0" sz="100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Maximum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58419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89916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(Deductible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included)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8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algn="ctr" marL="23495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Individual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marL="847090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$5,000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$10,000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0820">
                <a:tc>
                  <a:txBody>
                    <a:bodyPr/>
                    <a:lstStyle/>
                    <a:p>
                      <a:pPr algn="ctr" marL="59690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marL="823594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$10,000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$20,000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2090">
                <a:tc>
                  <a:txBody>
                    <a:bodyPr/>
                    <a:lstStyle/>
                    <a:p>
                      <a:pPr marL="984885">
                        <a:lnSpc>
                          <a:spcPts val="1110"/>
                        </a:lnSpc>
                        <a:spcBef>
                          <a:spcPts val="459"/>
                        </a:spcBef>
                      </a:pPr>
                      <a:r>
                        <a:rPr dirty="0" sz="1000" spc="-25" b="1">
                          <a:latin typeface="Arial"/>
                          <a:cs typeface="Arial"/>
                        </a:rPr>
                        <a:t>Office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Visit</a:t>
                      </a:r>
                      <a:r>
                        <a:rPr dirty="0" sz="1000" spc="-3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Copay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58419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algn="ctr" marL="128905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Primary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64769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17804">
                <a:tc>
                  <a:txBody>
                    <a:bodyPr/>
                    <a:lstStyle/>
                    <a:p>
                      <a:pPr algn="ctr" marL="231140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-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Specialist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64769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ts val="119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262890">
                <a:tc>
                  <a:txBody>
                    <a:bodyPr/>
                    <a:lstStyle/>
                    <a:p>
                      <a:pPr marL="977265">
                        <a:lnSpc>
                          <a:spcPct val="100000"/>
                        </a:lnSpc>
                        <a:spcBef>
                          <a:spcPts val="515"/>
                        </a:spcBef>
                      </a:pPr>
                      <a:r>
                        <a:rPr dirty="0" sz="1000" spc="-20" b="1">
                          <a:latin typeface="Arial"/>
                          <a:cs typeface="Arial"/>
                        </a:rPr>
                        <a:t>Inpatient</a:t>
                      </a:r>
                      <a:r>
                        <a:rPr dirty="0" sz="1000" spc="1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6540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64769">
                        <a:lnSpc>
                          <a:spcPct val="100000"/>
                        </a:lnSpc>
                        <a:spcBef>
                          <a:spcPts val="51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540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ct val="100000"/>
                        </a:lnSpc>
                        <a:spcBef>
                          <a:spcPts val="51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5405">
                    <a:solidFill>
                      <a:srgbClr val="DCDDDE"/>
                    </a:solidFill>
                  </a:tcPr>
                </a:tc>
              </a:tr>
              <a:tr h="236854">
                <a:tc>
                  <a:txBody>
                    <a:bodyPr/>
                    <a:lstStyle/>
                    <a:p>
                      <a:pPr marL="925830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 spc="-20" b="1">
                          <a:latin typeface="Arial"/>
                          <a:cs typeface="Arial"/>
                        </a:rPr>
                        <a:t>Outpatient</a:t>
                      </a:r>
                      <a:r>
                        <a:rPr dirty="0" sz="100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4318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64769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318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3180">
                    <a:solidFill>
                      <a:srgbClr val="DCDDDE"/>
                    </a:solidFill>
                  </a:tcPr>
                </a:tc>
              </a:tr>
              <a:tr h="37846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310"/>
                        </a:spcBef>
                      </a:pPr>
                      <a:r>
                        <a:rPr dirty="0" sz="1000" spc="-55" b="1">
                          <a:latin typeface="Arial"/>
                          <a:cs typeface="Arial"/>
                        </a:rPr>
                        <a:t>Emergency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70" b="1">
                          <a:latin typeface="Arial"/>
                          <a:cs typeface="Arial"/>
                        </a:rPr>
                        <a:t>Room</a:t>
                      </a:r>
                      <a:r>
                        <a:rPr dirty="0" sz="1000" spc="-3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(Waived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if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admitted)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937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64769">
                        <a:lnSpc>
                          <a:spcPct val="100000"/>
                        </a:lnSpc>
                        <a:spcBef>
                          <a:spcPts val="91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1557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ct val="100000"/>
                        </a:lnSpc>
                        <a:spcBef>
                          <a:spcPts val="91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15570">
                    <a:solidFill>
                      <a:srgbClr val="DCDDDE"/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marL="822325">
                        <a:lnSpc>
                          <a:spcPts val="1105"/>
                        </a:lnSpc>
                        <a:spcBef>
                          <a:spcPts val="36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Diagnostic</a:t>
                      </a:r>
                      <a:r>
                        <a:rPr dirty="0" sz="1000" spc="4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Labs/X-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Rays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635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64769">
                        <a:lnSpc>
                          <a:spcPct val="100000"/>
                        </a:lnSpc>
                        <a:spcBef>
                          <a:spcPts val="25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30%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coin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ded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175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34975">
                        <a:lnSpc>
                          <a:spcPts val="1105"/>
                        </a:lnSpc>
                        <a:spcBef>
                          <a:spcPts val="36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6355">
                    <a:solidFill>
                      <a:srgbClr val="DCDDDE"/>
                    </a:solidFill>
                  </a:tcPr>
                </a:tc>
              </a:tr>
              <a:tr h="208279">
                <a:tc>
                  <a:txBody>
                    <a:bodyPr/>
                    <a:lstStyle/>
                    <a:p>
                      <a:pPr marL="977900">
                        <a:lnSpc>
                          <a:spcPts val="1195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Advanced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Imaging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r" marR="24130">
                        <a:lnSpc>
                          <a:spcPts val="1355"/>
                        </a:lnSpc>
                      </a:pPr>
                      <a:r>
                        <a:rPr dirty="0" sz="1200" spc="-55">
                          <a:latin typeface="Times New Roman"/>
                          <a:cs typeface="Times New Roman"/>
                        </a:rPr>
                        <a:t>30%</a:t>
                      </a:r>
                      <a:r>
                        <a:rPr dirty="0" sz="1200" spc="-30">
                          <a:latin typeface="Times New Roman"/>
                          <a:cs typeface="Times New Roman"/>
                        </a:rPr>
                        <a:t> </a:t>
                      </a:r>
                      <a:r>
                        <a:rPr dirty="0" sz="1200">
                          <a:latin typeface="Times New Roman"/>
                          <a:cs typeface="Times New Roman"/>
                        </a:rPr>
                        <a:t>coin</a:t>
                      </a:r>
                      <a:r>
                        <a:rPr dirty="0" sz="1200" spc="-30">
                          <a:latin typeface="Times New Roman"/>
                          <a:cs typeface="Times New Roman"/>
                        </a:rPr>
                        <a:t> </a:t>
                      </a:r>
                      <a:r>
                        <a:rPr dirty="0" sz="1200" spc="-10">
                          <a:latin typeface="Times New Roman"/>
                          <a:cs typeface="Times New Roman"/>
                        </a:rPr>
                        <a:t>after</a:t>
                      </a:r>
                      <a:r>
                        <a:rPr dirty="0" sz="1200" spc="-25">
                          <a:latin typeface="Times New Roman"/>
                          <a:cs typeface="Times New Roman"/>
                        </a:rPr>
                        <a:t> ded</a:t>
                      </a:r>
                      <a:endParaRPr sz="12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466725">
                        <a:lnSpc>
                          <a:spcPts val="1195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solidFill>
                      <a:srgbClr val="DCDDDE"/>
                    </a:solidFill>
                  </a:tcPr>
                </a:tc>
              </a:tr>
              <a:tr h="331470"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Prescription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Coverage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ts val="1070"/>
                        </a:lnSpc>
                      </a:pP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(30</a:t>
                      </a:r>
                      <a:r>
                        <a:rPr dirty="0" sz="9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day</a:t>
                      </a:r>
                      <a:r>
                        <a:rPr dirty="0" sz="9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supply)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3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50292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4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3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841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4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$15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$35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$60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841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331470"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Mail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Order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ts val="1070"/>
                        </a:lnSpc>
                      </a:pP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(90</a:t>
                      </a:r>
                      <a:r>
                        <a:rPr dirty="0" sz="9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day</a:t>
                      </a:r>
                      <a:r>
                        <a:rPr dirty="0" sz="900" spc="-1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supply)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3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59436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50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Tier </a:t>
                      </a:r>
                      <a:r>
                        <a:rPr dirty="0" sz="1000" spc="-50">
                          <a:latin typeface="Acumin Pro"/>
                          <a:cs typeface="Acumin Pro"/>
                        </a:rPr>
                        <a:t>3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50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$30Copayafter</a:t>
                      </a:r>
                      <a:r>
                        <a:rPr dirty="0" sz="1000" spc="5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$105Copayafter</a:t>
                      </a:r>
                      <a:r>
                        <a:rPr dirty="0" sz="1000" spc="-7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$180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Copay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after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deductible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272415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440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Medical</a:t>
                      </a:r>
                      <a:r>
                        <a:rPr dirty="0" sz="1000" spc="-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Rates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588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440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1–Per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Biweekly</a:t>
                      </a:r>
                      <a:r>
                        <a:rPr dirty="0" sz="1000" spc="-3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Pay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Period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588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91770">
                <a:tc>
                  <a:txBody>
                    <a:bodyPr/>
                    <a:lstStyle/>
                    <a:p>
                      <a:pPr marL="228600">
                        <a:lnSpc>
                          <a:spcPts val="1110"/>
                        </a:lnSpc>
                        <a:spcBef>
                          <a:spcPts val="30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Employee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810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30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$44.72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810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2286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 +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Spouse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$90.74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marL="2286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 +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Child(ren)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$85.78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97485">
                <a:tc>
                  <a:txBody>
                    <a:bodyPr/>
                    <a:lstStyle/>
                    <a:p>
                      <a:pPr marL="228600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CDDDE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$131.79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CDDDE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</a:tbl>
          </a:graphicData>
        </a:graphic>
      </p:graphicFrame>
      <p:sp>
        <p:nvSpPr>
          <p:cNvPr id="8" name="object 8" descr=""/>
          <p:cNvSpPr txBox="1"/>
          <p:nvPr/>
        </p:nvSpPr>
        <p:spPr>
          <a:xfrm>
            <a:off x="255270" y="9399014"/>
            <a:ext cx="7272020" cy="4826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5000"/>
              </a:lnSpc>
              <a:spcBef>
                <a:spcPts val="100"/>
              </a:spcBef>
            </a:pPr>
            <a:r>
              <a:rPr dirty="0" sz="800" spc="-40">
                <a:latin typeface="Arial"/>
                <a:cs typeface="Arial"/>
              </a:rPr>
              <a:t>The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benefit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plan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information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shown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this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guide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is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illustrative </a:t>
            </a:r>
            <a:r>
              <a:rPr dirty="0" sz="800" spc="-35">
                <a:latin typeface="Arial"/>
                <a:cs typeface="Arial"/>
              </a:rPr>
              <a:t>only.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85">
                <a:latin typeface="Arial"/>
                <a:cs typeface="Arial"/>
              </a:rPr>
              <a:t>To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extent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benefit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plan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information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summarized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herein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differs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from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underlying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plan</a:t>
            </a:r>
            <a:r>
              <a:rPr dirty="0" sz="800" spc="-20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details </a:t>
            </a:r>
            <a:r>
              <a:rPr dirty="0" sz="800" spc="-20">
                <a:latin typeface="Arial"/>
                <a:cs typeface="Arial"/>
              </a:rPr>
              <a:t>specified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insurance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documents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that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govern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terms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and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conditions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of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plans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of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insurance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described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this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guide,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the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underlying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insurance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documents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will govern</a:t>
            </a:r>
            <a:r>
              <a:rPr dirty="0" sz="800" spc="-2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in</a:t>
            </a:r>
            <a:r>
              <a:rPr dirty="0" sz="800" spc="-2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all</a:t>
            </a:r>
            <a:r>
              <a:rPr dirty="0" sz="800" spc="-2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cases.</a:t>
            </a:r>
            <a:endParaRPr sz="800">
              <a:latin typeface="Arial"/>
              <a:cs typeface="Arial"/>
            </a:endParaRPr>
          </a:p>
        </p:txBody>
      </p:sp>
      <p:sp>
        <p:nvSpPr>
          <p:cNvPr id="9" name="object 9" descr=""/>
          <p:cNvSpPr txBox="1"/>
          <p:nvPr/>
        </p:nvSpPr>
        <p:spPr>
          <a:xfrm>
            <a:off x="4559300" y="1176321"/>
            <a:ext cx="2126615" cy="134429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algn="just" marL="12700" marR="5080">
              <a:lnSpc>
                <a:spcPct val="111100"/>
              </a:lnSpc>
              <a:spcBef>
                <a:spcPts val="100"/>
              </a:spcBef>
            </a:pP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2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2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summary</a:t>
            </a:r>
            <a:r>
              <a:rPr dirty="0" sz="1200" spc="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12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benefits</a:t>
            </a:r>
            <a:r>
              <a:rPr dirty="0" sz="1200" spc="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25">
                <a:solidFill>
                  <a:srgbClr val="FFFFFF"/>
                </a:solidFill>
                <a:latin typeface="Acumin Pro"/>
                <a:cs typeface="Acumin Pro"/>
              </a:rPr>
              <a:t>for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each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plan,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please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click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20">
                <a:solidFill>
                  <a:srgbClr val="FFFFFF"/>
                </a:solidFill>
                <a:latin typeface="Acumin Pro"/>
                <a:cs typeface="Acumin Pro"/>
              </a:rPr>
              <a:t>plan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name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below:</a:t>
            </a:r>
            <a:endParaRPr sz="1200">
              <a:latin typeface="Acumin Pro"/>
              <a:cs typeface="Acumin Pro"/>
            </a:endParaRPr>
          </a:p>
          <a:p>
            <a:pPr marL="99695" indent="-86995">
              <a:lnSpc>
                <a:spcPct val="100000"/>
              </a:lnSpc>
              <a:spcBef>
                <a:spcPts val="1060"/>
              </a:spcBef>
              <a:buChar char="•"/>
              <a:tabLst>
                <a:tab pos="99695" algn="l"/>
              </a:tabLst>
            </a:pPr>
            <a:r>
              <a:rPr dirty="0" u="sng" sz="110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Cigna</a:t>
            </a: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 spc="-25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OAP</a:t>
            </a:r>
            <a:endParaRPr sz="1100">
              <a:latin typeface="Acumin Pro"/>
              <a:cs typeface="Acumin Pro"/>
            </a:endParaRPr>
          </a:p>
          <a:p>
            <a:pPr marL="99695" indent="-86995">
              <a:lnSpc>
                <a:spcPct val="100000"/>
              </a:lnSpc>
              <a:spcBef>
                <a:spcPts val="280"/>
              </a:spcBef>
              <a:buChar char="•"/>
              <a:tabLst>
                <a:tab pos="99695" algn="l"/>
              </a:tabLst>
            </a:pPr>
            <a:r>
              <a:rPr dirty="0" u="sng" sz="110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Cigna</a:t>
            </a:r>
            <a:r>
              <a:rPr dirty="0" u="sng" sz="1100" spc="-15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HSA </a:t>
            </a: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$1,500</a:t>
            </a:r>
            <a:endParaRPr sz="1100">
              <a:latin typeface="Acumin Pro"/>
              <a:cs typeface="Acumin Pro"/>
            </a:endParaRPr>
          </a:p>
          <a:p>
            <a:pPr marL="99695" indent="-86995">
              <a:lnSpc>
                <a:spcPct val="100000"/>
              </a:lnSpc>
              <a:spcBef>
                <a:spcPts val="280"/>
              </a:spcBef>
              <a:buChar char="•"/>
              <a:tabLst>
                <a:tab pos="99695" algn="l"/>
              </a:tabLst>
            </a:pPr>
            <a:r>
              <a:rPr dirty="0" u="sng" sz="110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Cigna</a:t>
            </a:r>
            <a:r>
              <a:rPr dirty="0" u="sng" sz="1100" spc="-15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HSA </a:t>
            </a: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</a:rPr>
              <a:t>$3,500</a:t>
            </a:r>
            <a:endParaRPr sz="1100">
              <a:latin typeface="Acumin Pro"/>
              <a:cs typeface="Acumin Pro"/>
            </a:endParaRPr>
          </a:p>
        </p:txBody>
      </p:sp>
      <p:pic>
        <p:nvPicPr>
          <p:cNvPr id="10" name="object 10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4157979" cy="2849879"/>
          </a:xfrm>
          <a:prstGeom prst="rect">
            <a:avLst/>
          </a:prstGeom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 txBox="1"/>
          <p:nvPr/>
        </p:nvSpPr>
        <p:spPr>
          <a:xfrm>
            <a:off x="444487" y="5576379"/>
            <a:ext cx="3293110" cy="208978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25400">
              <a:lnSpc>
                <a:spcPct val="100000"/>
              </a:lnSpc>
              <a:spcBef>
                <a:spcPts val="100"/>
              </a:spcBef>
            </a:pP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What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55" b="1">
                <a:solidFill>
                  <a:srgbClr val="0078B8"/>
                </a:solidFill>
                <a:latin typeface="Arial"/>
                <a:cs typeface="Arial"/>
              </a:rPr>
              <a:t>is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a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Health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Savings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Account?</a:t>
            </a:r>
            <a:endParaRPr sz="1100">
              <a:latin typeface="Arial"/>
              <a:cs typeface="Arial"/>
            </a:endParaRPr>
          </a:p>
          <a:p>
            <a:pPr marL="12700" marR="5080">
              <a:lnSpc>
                <a:spcPct val="121300"/>
              </a:lnSpc>
              <a:spcBef>
                <a:spcPts val="525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Health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Saving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Account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(HSA)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way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to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save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pre-tax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dollars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that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used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for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qualified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health care expenses like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Deductibles,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copays,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coinsurance,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prescriptions,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vision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dental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expenses.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funds can be taken out via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payroll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deductions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deposited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account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for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future use. In order to contribute to an HSA, 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must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enrolled ACME Corp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Technology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Solutions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High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Deductible Health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3" name="object 3" descr=""/>
          <p:cNvSpPr txBox="1"/>
          <p:nvPr/>
        </p:nvSpPr>
        <p:spPr>
          <a:xfrm>
            <a:off x="444487" y="7879331"/>
            <a:ext cx="3120390" cy="148907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Who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contributes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to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an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HSA?</a:t>
            </a:r>
            <a:endParaRPr sz="1100">
              <a:latin typeface="Arial"/>
              <a:cs typeface="Arial"/>
            </a:endParaRPr>
          </a:p>
          <a:p>
            <a:pPr marL="170815" indent="-158115">
              <a:lnSpc>
                <a:spcPct val="100000"/>
              </a:lnSpc>
              <a:spcBef>
                <a:spcPts val="950"/>
              </a:spcBef>
              <a:buChar char="•"/>
              <a:tabLst>
                <a:tab pos="170815" algn="l"/>
              </a:tabLst>
            </a:pP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endParaRPr sz="1100">
              <a:latin typeface="Acumin Pro"/>
              <a:cs typeface="Acumin Pro"/>
            </a:endParaRPr>
          </a:p>
          <a:p>
            <a:pPr marL="165100" marR="77470" indent="-152400">
              <a:lnSpc>
                <a:spcPts val="1580"/>
              </a:lnSpc>
              <a:spcBef>
                <a:spcPts val="45"/>
              </a:spcBef>
              <a:buFont typeface="Acumin Pro"/>
              <a:buChar char="•"/>
              <a:tabLst>
                <a:tab pos="165100" algn="l"/>
                <a:tab pos="170815" algn="l"/>
              </a:tabLst>
            </a:pPr>
            <a:r>
              <a:rPr dirty="0" sz="1100">
                <a:solidFill>
                  <a:srgbClr val="344E5A"/>
                </a:solidFill>
                <a:latin typeface="Times New Roman"/>
                <a:cs typeface="Times New Roman"/>
              </a:rPr>
              <a:t>	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also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receive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contribution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from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ACME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Corp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Technology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Solutions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help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grow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endParaRPr sz="1100">
              <a:latin typeface="Acumin Pro"/>
              <a:cs typeface="Acumin Pro"/>
            </a:endParaRPr>
          </a:p>
          <a:p>
            <a:pPr marL="165100" marR="5080">
              <a:lnSpc>
                <a:spcPct val="113900"/>
              </a:lnSpc>
              <a:spcBef>
                <a:spcPts val="55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balance faster.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We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contribute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$37.50/EE,$50/ </a:t>
            </a:r>
            <a:r>
              <a:rPr dirty="0" sz="1100" spc="-55" b="1">
                <a:solidFill>
                  <a:srgbClr val="344E5A"/>
                </a:solidFill>
                <a:latin typeface="Arial"/>
                <a:cs typeface="Arial"/>
              </a:rPr>
              <a:t>EE+1</a:t>
            </a:r>
            <a:r>
              <a:rPr dirty="0" sz="1100" spc="-1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or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 $75/family per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quarter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(deposited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into</a:t>
            </a:r>
            <a:endParaRPr sz="1100">
              <a:latin typeface="Arial"/>
              <a:cs typeface="Arial"/>
            </a:endParaRPr>
          </a:p>
          <a:p>
            <a:pPr marL="164465">
              <a:lnSpc>
                <a:spcPct val="100000"/>
              </a:lnSpc>
              <a:spcBef>
                <a:spcPts val="345"/>
              </a:spcBef>
            </a:pP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your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account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 in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quarterly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installments).</a:t>
            </a:r>
            <a:endParaRPr sz="1100">
              <a:latin typeface="Arial"/>
              <a:cs typeface="Arial"/>
            </a:endParaRPr>
          </a:p>
        </p:txBody>
      </p:sp>
      <p:sp>
        <p:nvSpPr>
          <p:cNvPr id="4" name="object 4" descr=""/>
          <p:cNvSpPr txBox="1"/>
          <p:nvPr/>
        </p:nvSpPr>
        <p:spPr>
          <a:xfrm>
            <a:off x="3972610" y="4561177"/>
            <a:ext cx="2484755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How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much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can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I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contribute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to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an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HSA?</a:t>
            </a:r>
            <a:endParaRPr sz="1100">
              <a:latin typeface="Arial"/>
              <a:cs typeface="Arial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3972610" y="4804953"/>
            <a:ext cx="3286125" cy="104203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70815" indent="-158115">
              <a:lnSpc>
                <a:spcPct val="100000"/>
              </a:lnSpc>
              <a:spcBef>
                <a:spcPts val="380"/>
              </a:spcBef>
              <a:buChar char="•"/>
              <a:tabLst>
                <a:tab pos="17081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only coverage: $3,850 per calendar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 marL="170815" indent="-158115">
              <a:lnSpc>
                <a:spcPct val="100000"/>
              </a:lnSpc>
              <a:spcBef>
                <a:spcPts val="280"/>
              </a:spcBef>
              <a:buChar char="•"/>
              <a:tabLst>
                <a:tab pos="17081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plus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dependent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coverage:</a:t>
            </a:r>
            <a:endParaRPr sz="1100">
              <a:latin typeface="Acumin Pro"/>
              <a:cs typeface="Acumin Pro"/>
            </a:endParaRPr>
          </a:p>
          <a:p>
            <a:pPr marL="189230">
              <a:lnSpc>
                <a:spcPct val="100000"/>
              </a:lnSpc>
              <a:spcBef>
                <a:spcPts val="280"/>
              </a:spcBef>
            </a:pP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$7,750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per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calendar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 marL="170180" marR="107314" indent="-158115">
              <a:lnSpc>
                <a:spcPct val="121200"/>
              </a:lnSpc>
              <a:buChar char="•"/>
              <a:tabLst>
                <a:tab pos="18923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55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older,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make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additional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annual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catch-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 contribution of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$1,000.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6" name="object 6" descr=""/>
          <p:cNvSpPr txBox="1"/>
          <p:nvPr/>
        </p:nvSpPr>
        <p:spPr>
          <a:xfrm>
            <a:off x="3972610" y="6005995"/>
            <a:ext cx="3053715" cy="1253490"/>
          </a:xfrm>
          <a:prstGeom prst="rect">
            <a:avLst/>
          </a:prstGeom>
        </p:spPr>
        <p:txBody>
          <a:bodyPr wrap="square" lIns="0" tIns="20955" rIns="0" bIns="0" rtlCol="0" vert="horz">
            <a:spAutoFit/>
          </a:bodyPr>
          <a:lstStyle/>
          <a:p>
            <a:pPr marL="12700" marR="5080">
              <a:lnSpc>
                <a:spcPct val="121200"/>
              </a:lnSpc>
              <a:spcBef>
                <a:spcPts val="165"/>
              </a:spcBef>
            </a:pPr>
            <a:r>
              <a:rPr dirty="0" sz="1100" spc="-40" i="1">
                <a:solidFill>
                  <a:srgbClr val="344E5A"/>
                </a:solidFill>
                <a:latin typeface="Arial"/>
                <a:cs typeface="Arial"/>
              </a:rPr>
              <a:t>Please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be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aware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that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contribution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maximums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listed</a:t>
            </a:r>
            <a:r>
              <a:rPr dirty="0" sz="1100" spc="-4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above</a:t>
            </a:r>
            <a:r>
              <a:rPr dirty="0" sz="1100" spc="-4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include</a:t>
            </a:r>
            <a:r>
              <a:rPr dirty="0" sz="1100" spc="-4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any</a:t>
            </a:r>
            <a:r>
              <a:rPr dirty="0" sz="1100" spc="-4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employer</a:t>
            </a:r>
            <a:r>
              <a:rPr dirty="0" sz="1100" spc="-4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contribution. </a:t>
            </a:r>
            <a:r>
              <a:rPr dirty="0" sz="1100" spc="-55" i="1">
                <a:solidFill>
                  <a:srgbClr val="344E5A"/>
                </a:solidFill>
                <a:latin typeface="Arial"/>
                <a:cs typeface="Arial"/>
              </a:rPr>
              <a:t>You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must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subtract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out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cumin Pro"/>
                <a:cs typeface="Acumin Pro"/>
              </a:rPr>
              <a:t>ACME</a:t>
            </a:r>
            <a:r>
              <a:rPr dirty="0" sz="1100" spc="10" i="1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cumin Pro"/>
                <a:cs typeface="Acumin Pro"/>
              </a:rPr>
              <a:t>Corp</a:t>
            </a:r>
            <a:r>
              <a:rPr dirty="0" sz="1100" spc="5" i="1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30" i="1">
                <a:solidFill>
                  <a:srgbClr val="344E5A"/>
                </a:solidFill>
                <a:latin typeface="Arial"/>
                <a:cs typeface="Arial"/>
              </a:rPr>
              <a:t>Technology 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Solutions</a:t>
            </a:r>
            <a:r>
              <a:rPr dirty="0" sz="1100" spc="1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65" i="1">
                <a:solidFill>
                  <a:srgbClr val="344E5A"/>
                </a:solidFill>
                <a:latin typeface="Arial"/>
                <a:cs typeface="Arial"/>
              </a:rPr>
              <a:t>HSA</a:t>
            </a:r>
            <a:r>
              <a:rPr dirty="0" sz="1100" spc="1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contribution</a:t>
            </a:r>
            <a:r>
              <a:rPr dirty="0" sz="1100" spc="1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to</a:t>
            </a:r>
            <a:r>
              <a:rPr dirty="0" sz="1100" spc="2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determine</a:t>
            </a:r>
            <a:r>
              <a:rPr dirty="0" sz="1100" spc="1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the 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maximum</a:t>
            </a:r>
            <a:r>
              <a:rPr dirty="0" sz="1100" spc="-35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amount</a:t>
            </a:r>
            <a:r>
              <a:rPr dirty="0" sz="1100" spc="-3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that</a:t>
            </a:r>
            <a:r>
              <a:rPr dirty="0" sz="1100" spc="-3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you</a:t>
            </a:r>
            <a:r>
              <a:rPr dirty="0" sz="1100" spc="-30" i="1">
                <a:solidFill>
                  <a:srgbClr val="344E5A"/>
                </a:solidFill>
                <a:latin typeface="Arial"/>
                <a:cs typeface="Arial"/>
              </a:rPr>
              <a:t> as </a:t>
            </a:r>
            <a:r>
              <a:rPr dirty="0" sz="1100" i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3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i="1">
                <a:solidFill>
                  <a:srgbClr val="344E5A"/>
                </a:solidFill>
                <a:latin typeface="Arial"/>
                <a:cs typeface="Arial"/>
              </a:rPr>
              <a:t>employee</a:t>
            </a:r>
            <a:r>
              <a:rPr dirty="0" sz="1100" spc="-30" i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5" i="1">
                <a:solidFill>
                  <a:srgbClr val="344E5A"/>
                </a:solidFill>
                <a:latin typeface="Arial"/>
                <a:cs typeface="Arial"/>
              </a:rPr>
              <a:t>can </a:t>
            </a:r>
            <a:r>
              <a:rPr dirty="0" sz="1100" spc="-10" i="1">
                <a:solidFill>
                  <a:srgbClr val="344E5A"/>
                </a:solidFill>
                <a:latin typeface="Arial"/>
                <a:cs typeface="Arial"/>
              </a:rPr>
              <a:t>contribute.</a:t>
            </a:r>
            <a:endParaRPr sz="1100">
              <a:latin typeface="Arial"/>
              <a:cs typeface="Arial"/>
            </a:endParaRPr>
          </a:p>
        </p:txBody>
      </p:sp>
      <p:sp>
        <p:nvSpPr>
          <p:cNvPr id="7" name="object 7" descr=""/>
          <p:cNvSpPr txBox="1"/>
          <p:nvPr/>
        </p:nvSpPr>
        <p:spPr>
          <a:xfrm>
            <a:off x="3972610" y="7472502"/>
            <a:ext cx="2236470" cy="193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Who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cannot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contribute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to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an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HSA?</a:t>
            </a:r>
            <a:endParaRPr sz="1100">
              <a:latin typeface="Arial"/>
              <a:cs typeface="Arial"/>
            </a:endParaRPr>
          </a:p>
        </p:txBody>
      </p:sp>
      <p:sp>
        <p:nvSpPr>
          <p:cNvPr id="8" name="object 8" descr=""/>
          <p:cNvSpPr txBox="1"/>
          <p:nvPr/>
        </p:nvSpPr>
        <p:spPr>
          <a:xfrm>
            <a:off x="3972610" y="7735455"/>
            <a:ext cx="3295015" cy="1421765"/>
          </a:xfrm>
          <a:prstGeom prst="rect">
            <a:avLst/>
          </a:prstGeom>
        </p:spPr>
        <p:txBody>
          <a:bodyPr wrap="square" lIns="0" tIns="39370" rIns="0" bIns="0" rtlCol="0" vert="horz">
            <a:spAutoFit/>
          </a:bodyPr>
          <a:lstStyle/>
          <a:p>
            <a:pPr marL="170815" indent="-158115">
              <a:lnSpc>
                <a:spcPct val="100000"/>
              </a:lnSpc>
              <a:spcBef>
                <a:spcPts val="310"/>
              </a:spcBef>
              <a:buChar char="•"/>
              <a:tabLst>
                <a:tab pos="17081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 you are age 65 or older and enrolled in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Medicare.</a:t>
            </a:r>
            <a:endParaRPr sz="1100">
              <a:latin typeface="Acumin Pro"/>
              <a:cs typeface="Acumin Pro"/>
            </a:endParaRPr>
          </a:p>
          <a:p>
            <a:pPr marL="170815" marR="12065" indent="-158750">
              <a:lnSpc>
                <a:spcPts val="1600"/>
              </a:lnSpc>
              <a:spcBef>
                <a:spcPts val="30"/>
              </a:spcBef>
              <a:buChar char="•"/>
              <a:tabLst>
                <a:tab pos="17081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 you have health coverage under another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medical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 that is not a high Deductible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plan.</a:t>
            </a:r>
            <a:endParaRPr sz="1100">
              <a:latin typeface="Acumin Pro"/>
              <a:cs typeface="Acumin Pro"/>
            </a:endParaRPr>
          </a:p>
          <a:p>
            <a:pPr marL="170815" indent="-158115">
              <a:lnSpc>
                <a:spcPct val="100000"/>
              </a:lnSpc>
              <a:spcBef>
                <a:spcPts val="110"/>
              </a:spcBef>
              <a:buChar char="•"/>
              <a:tabLst>
                <a:tab pos="17081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 you or your spouse has a Full Purpose FSA,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endParaRPr sz="1100">
              <a:latin typeface="Acumin Pro"/>
              <a:cs typeface="Acumin Pro"/>
            </a:endParaRPr>
          </a:p>
          <a:p>
            <a:pPr marL="170815" marR="78105">
              <a:lnSpc>
                <a:spcPct val="1195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 still enroll in the High Deductible Health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Plan,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but neither you nor ACME Corp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Technology</a:t>
            </a:r>
            <a:endParaRPr sz="1100">
              <a:latin typeface="Acumin Pro"/>
              <a:cs typeface="Acumin Pro"/>
            </a:endParaRPr>
          </a:p>
          <a:p>
            <a:pPr marL="170815">
              <a:lnSpc>
                <a:spcPct val="100000"/>
              </a:lnSpc>
              <a:spcBef>
                <a:spcPts val="325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Solutions can contribute money into the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HSA.</a:t>
            </a:r>
            <a:endParaRPr sz="1100">
              <a:latin typeface="Acumin Pro"/>
              <a:cs typeface="Acumin Pro"/>
            </a:endParaRPr>
          </a:p>
        </p:txBody>
      </p:sp>
      <p:grpSp>
        <p:nvGrpSpPr>
          <p:cNvPr id="9" name="object 9" descr=""/>
          <p:cNvGrpSpPr/>
          <p:nvPr/>
        </p:nvGrpSpPr>
        <p:grpSpPr>
          <a:xfrm>
            <a:off x="0" y="0"/>
            <a:ext cx="7353300" cy="4901565"/>
            <a:chOff x="0" y="0"/>
            <a:chExt cx="7353300" cy="4901565"/>
          </a:xfrm>
        </p:grpSpPr>
        <p:sp>
          <p:nvSpPr>
            <p:cNvPr id="10" name="object 10" descr=""/>
            <p:cNvSpPr/>
            <p:nvPr/>
          </p:nvSpPr>
          <p:spPr>
            <a:xfrm>
              <a:off x="0" y="0"/>
              <a:ext cx="6042025" cy="4901565"/>
            </a:xfrm>
            <a:custGeom>
              <a:avLst/>
              <a:gdLst/>
              <a:ahLst/>
              <a:cxnLst/>
              <a:rect l="l" t="t" r="r" b="b"/>
              <a:pathLst>
                <a:path w="6042025" h="4901565">
                  <a:moveTo>
                    <a:pt x="6041440" y="0"/>
                  </a:moveTo>
                  <a:lnTo>
                    <a:pt x="0" y="0"/>
                  </a:lnTo>
                  <a:lnTo>
                    <a:pt x="0" y="4901323"/>
                  </a:lnTo>
                  <a:lnTo>
                    <a:pt x="6041440" y="0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11" name="object 11" descr=""/>
            <p:cNvSpPr/>
            <p:nvPr/>
          </p:nvSpPr>
          <p:spPr>
            <a:xfrm>
              <a:off x="1424939" y="327658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59" h="0">
                  <a:moveTo>
                    <a:pt x="5928360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344E5A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12" name="object 12" descr=""/>
            <p:cNvSpPr/>
            <p:nvPr/>
          </p:nvSpPr>
          <p:spPr>
            <a:xfrm>
              <a:off x="457200" y="327658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19" h="0">
                  <a:moveTo>
                    <a:pt x="922019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13" name="object 13" descr=""/>
          <p:cNvSpPr txBox="1"/>
          <p:nvPr/>
        </p:nvSpPr>
        <p:spPr>
          <a:xfrm>
            <a:off x="444500" y="1057905"/>
            <a:ext cx="2164080" cy="7366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16700"/>
              </a:lnSpc>
              <a:spcBef>
                <a:spcPts val="100"/>
              </a:spcBef>
            </a:pPr>
            <a:r>
              <a:rPr dirty="0" sz="2000" spc="-90" b="1">
                <a:solidFill>
                  <a:srgbClr val="FFFFFF"/>
                </a:solidFill>
                <a:latin typeface="Arial"/>
                <a:cs typeface="Arial"/>
              </a:rPr>
              <a:t>HEALTH</a:t>
            </a:r>
            <a:r>
              <a:rPr dirty="0" sz="20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50" b="1">
                <a:solidFill>
                  <a:srgbClr val="FFFFFF"/>
                </a:solidFill>
                <a:latin typeface="Arial"/>
                <a:cs typeface="Arial"/>
              </a:rPr>
              <a:t>SAVINGS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ACCOUNT</a:t>
            </a:r>
            <a:endParaRPr sz="2000">
              <a:latin typeface="Arial"/>
              <a:cs typeface="Arial"/>
            </a:endParaRPr>
          </a:p>
        </p:txBody>
      </p:sp>
      <p:grpSp>
        <p:nvGrpSpPr>
          <p:cNvPr id="14" name="object 14" descr=""/>
          <p:cNvGrpSpPr/>
          <p:nvPr/>
        </p:nvGrpSpPr>
        <p:grpSpPr>
          <a:xfrm>
            <a:off x="0" y="0"/>
            <a:ext cx="7772400" cy="4966970"/>
            <a:chOff x="0" y="0"/>
            <a:chExt cx="7772400" cy="4966970"/>
          </a:xfrm>
        </p:grpSpPr>
        <p:sp>
          <p:nvSpPr>
            <p:cNvPr id="15" name="object 15" descr=""/>
            <p:cNvSpPr/>
            <p:nvPr/>
          </p:nvSpPr>
          <p:spPr>
            <a:xfrm>
              <a:off x="4425885" y="0"/>
              <a:ext cx="3347085" cy="3591560"/>
            </a:xfrm>
            <a:custGeom>
              <a:avLst/>
              <a:gdLst/>
              <a:ahLst/>
              <a:cxnLst/>
              <a:rect l="l" t="t" r="r" b="b"/>
              <a:pathLst>
                <a:path w="3347084" h="3591560">
                  <a:moveTo>
                    <a:pt x="3346513" y="0"/>
                  </a:moveTo>
                  <a:lnTo>
                    <a:pt x="1211821" y="0"/>
                  </a:lnTo>
                  <a:lnTo>
                    <a:pt x="0" y="807148"/>
                  </a:lnTo>
                  <a:lnTo>
                    <a:pt x="3346513" y="3591560"/>
                  </a:lnTo>
                  <a:lnTo>
                    <a:pt x="3346513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16" name="object 16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0" y="792480"/>
              <a:ext cx="7772400" cy="4174172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6644640"/>
            <a:chOff x="0" y="0"/>
            <a:chExt cx="7772400" cy="6644640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5654040"/>
            </a:xfrm>
            <a:custGeom>
              <a:avLst/>
              <a:gdLst/>
              <a:ahLst/>
              <a:cxnLst/>
              <a:rect l="l" t="t" r="r" b="b"/>
              <a:pathLst>
                <a:path w="7772400" h="5654040">
                  <a:moveTo>
                    <a:pt x="7772400" y="0"/>
                  </a:moveTo>
                  <a:lnTo>
                    <a:pt x="0" y="0"/>
                  </a:lnTo>
                  <a:lnTo>
                    <a:pt x="0" y="3549332"/>
                  </a:lnTo>
                  <a:lnTo>
                    <a:pt x="7772400" y="5654040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4" name="object 4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4541520" y="3901452"/>
              <a:ext cx="2941320" cy="2606026"/>
            </a:xfrm>
            <a:prstGeom prst="rect">
              <a:avLst/>
            </a:prstGeom>
          </p:spPr>
        </p:pic>
        <p:sp>
          <p:nvSpPr>
            <p:cNvPr id="5" name="object 5" descr=""/>
            <p:cNvSpPr/>
            <p:nvPr/>
          </p:nvSpPr>
          <p:spPr>
            <a:xfrm>
              <a:off x="4541520" y="3901442"/>
              <a:ext cx="2941320" cy="2667000"/>
            </a:xfrm>
            <a:custGeom>
              <a:avLst/>
              <a:gdLst/>
              <a:ahLst/>
              <a:cxnLst/>
              <a:rect l="l" t="t" r="r" b="b"/>
              <a:pathLst>
                <a:path w="2941320" h="2667000">
                  <a:moveTo>
                    <a:pt x="1470660" y="2667000"/>
                  </a:moveTo>
                  <a:lnTo>
                    <a:pt x="1521219" y="2666226"/>
                  </a:lnTo>
                  <a:lnTo>
                    <a:pt x="1571351" y="2663923"/>
                  </a:lnTo>
                  <a:lnTo>
                    <a:pt x="1621027" y="2660115"/>
                  </a:lnTo>
                  <a:lnTo>
                    <a:pt x="1670220" y="2654826"/>
                  </a:lnTo>
                  <a:lnTo>
                    <a:pt x="1718904" y="2648082"/>
                  </a:lnTo>
                  <a:lnTo>
                    <a:pt x="1767050" y="2639908"/>
                  </a:lnTo>
                  <a:lnTo>
                    <a:pt x="1814632" y="2630327"/>
                  </a:lnTo>
                  <a:lnTo>
                    <a:pt x="1861621" y="2619366"/>
                  </a:lnTo>
                  <a:lnTo>
                    <a:pt x="1907991" y="2607048"/>
                  </a:lnTo>
                  <a:lnTo>
                    <a:pt x="1953714" y="2593399"/>
                  </a:lnTo>
                  <a:lnTo>
                    <a:pt x="1998762" y="2578444"/>
                  </a:lnTo>
                  <a:lnTo>
                    <a:pt x="2043109" y="2562207"/>
                  </a:lnTo>
                  <a:lnTo>
                    <a:pt x="2086727" y="2544713"/>
                  </a:lnTo>
                  <a:lnTo>
                    <a:pt x="2129588" y="2525987"/>
                  </a:lnTo>
                  <a:lnTo>
                    <a:pt x="2171666" y="2506054"/>
                  </a:lnTo>
                  <a:lnTo>
                    <a:pt x="2212932" y="2484938"/>
                  </a:lnTo>
                  <a:lnTo>
                    <a:pt x="2253360" y="2462665"/>
                  </a:lnTo>
                  <a:lnTo>
                    <a:pt x="2292922" y="2439259"/>
                  </a:lnTo>
                  <a:lnTo>
                    <a:pt x="2331590" y="2414745"/>
                  </a:lnTo>
                  <a:lnTo>
                    <a:pt x="2369338" y="2389148"/>
                  </a:lnTo>
                  <a:lnTo>
                    <a:pt x="2406138" y="2362493"/>
                  </a:lnTo>
                  <a:lnTo>
                    <a:pt x="2441962" y="2334805"/>
                  </a:lnTo>
                  <a:lnTo>
                    <a:pt x="2476784" y="2306108"/>
                  </a:lnTo>
                  <a:lnTo>
                    <a:pt x="2510575" y="2276427"/>
                  </a:lnTo>
                  <a:lnTo>
                    <a:pt x="2543309" y="2245787"/>
                  </a:lnTo>
                  <a:lnTo>
                    <a:pt x="2574958" y="2214213"/>
                  </a:lnTo>
                  <a:lnTo>
                    <a:pt x="2605494" y="2181730"/>
                  </a:lnTo>
                  <a:lnTo>
                    <a:pt x="2634891" y="2148362"/>
                  </a:lnTo>
                  <a:lnTo>
                    <a:pt x="2663120" y="2114135"/>
                  </a:lnTo>
                  <a:lnTo>
                    <a:pt x="2690155" y="2079073"/>
                  </a:lnTo>
                  <a:lnTo>
                    <a:pt x="2715969" y="2043200"/>
                  </a:lnTo>
                  <a:lnTo>
                    <a:pt x="2740533" y="2006543"/>
                  </a:lnTo>
                  <a:lnTo>
                    <a:pt x="2763820" y="1969125"/>
                  </a:lnTo>
                  <a:lnTo>
                    <a:pt x="2785803" y="1930972"/>
                  </a:lnTo>
                  <a:lnTo>
                    <a:pt x="2806455" y="1892108"/>
                  </a:lnTo>
                  <a:lnTo>
                    <a:pt x="2825749" y="1852558"/>
                  </a:lnTo>
                  <a:lnTo>
                    <a:pt x="2843656" y="1812348"/>
                  </a:lnTo>
                  <a:lnTo>
                    <a:pt x="2860149" y="1771501"/>
                  </a:lnTo>
                  <a:lnTo>
                    <a:pt x="2875202" y="1730042"/>
                  </a:lnTo>
                  <a:lnTo>
                    <a:pt x="2888786" y="1687997"/>
                  </a:lnTo>
                  <a:lnTo>
                    <a:pt x="2900875" y="1645390"/>
                  </a:lnTo>
                  <a:lnTo>
                    <a:pt x="2911441" y="1602247"/>
                  </a:lnTo>
                  <a:lnTo>
                    <a:pt x="2920457" y="1558591"/>
                  </a:lnTo>
                  <a:lnTo>
                    <a:pt x="2927894" y="1514448"/>
                  </a:lnTo>
                  <a:lnTo>
                    <a:pt x="2933727" y="1469842"/>
                  </a:lnTo>
                  <a:lnTo>
                    <a:pt x="2937927" y="1424799"/>
                  </a:lnTo>
                  <a:lnTo>
                    <a:pt x="2940467" y="1379343"/>
                  </a:lnTo>
                  <a:lnTo>
                    <a:pt x="2941320" y="1333500"/>
                  </a:lnTo>
                  <a:lnTo>
                    <a:pt x="2940467" y="1287656"/>
                  </a:lnTo>
                  <a:lnTo>
                    <a:pt x="2937927" y="1242200"/>
                  </a:lnTo>
                  <a:lnTo>
                    <a:pt x="2933727" y="1197157"/>
                  </a:lnTo>
                  <a:lnTo>
                    <a:pt x="2927894" y="1152551"/>
                  </a:lnTo>
                  <a:lnTo>
                    <a:pt x="2920457" y="1108408"/>
                  </a:lnTo>
                  <a:lnTo>
                    <a:pt x="2911441" y="1064752"/>
                  </a:lnTo>
                  <a:lnTo>
                    <a:pt x="2900875" y="1021609"/>
                  </a:lnTo>
                  <a:lnTo>
                    <a:pt x="2888786" y="979002"/>
                  </a:lnTo>
                  <a:lnTo>
                    <a:pt x="2875202" y="936957"/>
                  </a:lnTo>
                  <a:lnTo>
                    <a:pt x="2860149" y="895498"/>
                  </a:lnTo>
                  <a:lnTo>
                    <a:pt x="2843656" y="854651"/>
                  </a:lnTo>
                  <a:lnTo>
                    <a:pt x="2825749" y="814441"/>
                  </a:lnTo>
                  <a:lnTo>
                    <a:pt x="2806455" y="774891"/>
                  </a:lnTo>
                  <a:lnTo>
                    <a:pt x="2785803" y="736027"/>
                  </a:lnTo>
                  <a:lnTo>
                    <a:pt x="2763820" y="697874"/>
                  </a:lnTo>
                  <a:lnTo>
                    <a:pt x="2740533" y="660456"/>
                  </a:lnTo>
                  <a:lnTo>
                    <a:pt x="2715969" y="623799"/>
                  </a:lnTo>
                  <a:lnTo>
                    <a:pt x="2690155" y="587926"/>
                  </a:lnTo>
                  <a:lnTo>
                    <a:pt x="2663120" y="552864"/>
                  </a:lnTo>
                  <a:lnTo>
                    <a:pt x="2634891" y="518637"/>
                  </a:lnTo>
                  <a:lnTo>
                    <a:pt x="2605494" y="485269"/>
                  </a:lnTo>
                  <a:lnTo>
                    <a:pt x="2574958" y="452786"/>
                  </a:lnTo>
                  <a:lnTo>
                    <a:pt x="2543309" y="421212"/>
                  </a:lnTo>
                  <a:lnTo>
                    <a:pt x="2510575" y="390572"/>
                  </a:lnTo>
                  <a:lnTo>
                    <a:pt x="2476784" y="360891"/>
                  </a:lnTo>
                  <a:lnTo>
                    <a:pt x="2441962" y="332194"/>
                  </a:lnTo>
                  <a:lnTo>
                    <a:pt x="2406138" y="304506"/>
                  </a:lnTo>
                  <a:lnTo>
                    <a:pt x="2369338" y="277851"/>
                  </a:lnTo>
                  <a:lnTo>
                    <a:pt x="2331590" y="252254"/>
                  </a:lnTo>
                  <a:lnTo>
                    <a:pt x="2292922" y="227740"/>
                  </a:lnTo>
                  <a:lnTo>
                    <a:pt x="2253360" y="204334"/>
                  </a:lnTo>
                  <a:lnTo>
                    <a:pt x="2212932" y="182061"/>
                  </a:lnTo>
                  <a:lnTo>
                    <a:pt x="2171666" y="160945"/>
                  </a:lnTo>
                  <a:lnTo>
                    <a:pt x="2129588" y="141012"/>
                  </a:lnTo>
                  <a:lnTo>
                    <a:pt x="2086727" y="122286"/>
                  </a:lnTo>
                  <a:lnTo>
                    <a:pt x="2043109" y="104792"/>
                  </a:lnTo>
                  <a:lnTo>
                    <a:pt x="1998762" y="88555"/>
                  </a:lnTo>
                  <a:lnTo>
                    <a:pt x="1953714" y="73600"/>
                  </a:lnTo>
                  <a:lnTo>
                    <a:pt x="1907991" y="59951"/>
                  </a:lnTo>
                  <a:lnTo>
                    <a:pt x="1861621" y="47633"/>
                  </a:lnTo>
                  <a:lnTo>
                    <a:pt x="1814632" y="36672"/>
                  </a:lnTo>
                  <a:lnTo>
                    <a:pt x="1767050" y="27091"/>
                  </a:lnTo>
                  <a:lnTo>
                    <a:pt x="1718904" y="18917"/>
                  </a:lnTo>
                  <a:lnTo>
                    <a:pt x="1670220" y="12173"/>
                  </a:lnTo>
                  <a:lnTo>
                    <a:pt x="1621027" y="6884"/>
                  </a:lnTo>
                  <a:lnTo>
                    <a:pt x="1571351" y="3076"/>
                  </a:lnTo>
                  <a:lnTo>
                    <a:pt x="1521219" y="773"/>
                  </a:lnTo>
                  <a:lnTo>
                    <a:pt x="1470660" y="0"/>
                  </a:lnTo>
                  <a:lnTo>
                    <a:pt x="1420100" y="773"/>
                  </a:lnTo>
                  <a:lnTo>
                    <a:pt x="1369968" y="3076"/>
                  </a:lnTo>
                  <a:lnTo>
                    <a:pt x="1320292" y="6884"/>
                  </a:lnTo>
                  <a:lnTo>
                    <a:pt x="1271099" y="12173"/>
                  </a:lnTo>
                  <a:lnTo>
                    <a:pt x="1222415" y="18917"/>
                  </a:lnTo>
                  <a:lnTo>
                    <a:pt x="1174269" y="27091"/>
                  </a:lnTo>
                  <a:lnTo>
                    <a:pt x="1126687" y="36672"/>
                  </a:lnTo>
                  <a:lnTo>
                    <a:pt x="1079698" y="47633"/>
                  </a:lnTo>
                  <a:lnTo>
                    <a:pt x="1033328" y="59951"/>
                  </a:lnTo>
                  <a:lnTo>
                    <a:pt x="987605" y="73600"/>
                  </a:lnTo>
                  <a:lnTo>
                    <a:pt x="942557" y="88555"/>
                  </a:lnTo>
                  <a:lnTo>
                    <a:pt x="898210" y="104792"/>
                  </a:lnTo>
                  <a:lnTo>
                    <a:pt x="854592" y="122286"/>
                  </a:lnTo>
                  <a:lnTo>
                    <a:pt x="811731" y="141012"/>
                  </a:lnTo>
                  <a:lnTo>
                    <a:pt x="769653" y="160945"/>
                  </a:lnTo>
                  <a:lnTo>
                    <a:pt x="728387" y="182061"/>
                  </a:lnTo>
                  <a:lnTo>
                    <a:pt x="687959" y="204334"/>
                  </a:lnTo>
                  <a:lnTo>
                    <a:pt x="648397" y="227740"/>
                  </a:lnTo>
                  <a:lnTo>
                    <a:pt x="609729" y="252254"/>
                  </a:lnTo>
                  <a:lnTo>
                    <a:pt x="571981" y="277851"/>
                  </a:lnTo>
                  <a:lnTo>
                    <a:pt x="535181" y="304506"/>
                  </a:lnTo>
                  <a:lnTo>
                    <a:pt x="499357" y="332194"/>
                  </a:lnTo>
                  <a:lnTo>
                    <a:pt x="464535" y="360891"/>
                  </a:lnTo>
                  <a:lnTo>
                    <a:pt x="430744" y="390572"/>
                  </a:lnTo>
                  <a:lnTo>
                    <a:pt x="398010" y="421212"/>
                  </a:lnTo>
                  <a:lnTo>
                    <a:pt x="366361" y="452786"/>
                  </a:lnTo>
                  <a:lnTo>
                    <a:pt x="335825" y="485269"/>
                  </a:lnTo>
                  <a:lnTo>
                    <a:pt x="306428" y="518637"/>
                  </a:lnTo>
                  <a:lnTo>
                    <a:pt x="278199" y="552864"/>
                  </a:lnTo>
                  <a:lnTo>
                    <a:pt x="251164" y="587926"/>
                  </a:lnTo>
                  <a:lnTo>
                    <a:pt x="225350" y="623799"/>
                  </a:lnTo>
                  <a:lnTo>
                    <a:pt x="200787" y="660456"/>
                  </a:lnTo>
                  <a:lnTo>
                    <a:pt x="177499" y="697874"/>
                  </a:lnTo>
                  <a:lnTo>
                    <a:pt x="155516" y="736027"/>
                  </a:lnTo>
                  <a:lnTo>
                    <a:pt x="134864" y="774891"/>
                  </a:lnTo>
                  <a:lnTo>
                    <a:pt x="115570" y="814441"/>
                  </a:lnTo>
                  <a:lnTo>
                    <a:pt x="97663" y="854651"/>
                  </a:lnTo>
                  <a:lnTo>
                    <a:pt x="81170" y="895498"/>
                  </a:lnTo>
                  <a:lnTo>
                    <a:pt x="66117" y="936957"/>
                  </a:lnTo>
                  <a:lnTo>
                    <a:pt x="52533" y="979002"/>
                  </a:lnTo>
                  <a:lnTo>
                    <a:pt x="40444" y="1021609"/>
                  </a:lnTo>
                  <a:lnTo>
                    <a:pt x="29878" y="1064752"/>
                  </a:lnTo>
                  <a:lnTo>
                    <a:pt x="20862" y="1108408"/>
                  </a:lnTo>
                  <a:lnTo>
                    <a:pt x="13425" y="1152551"/>
                  </a:lnTo>
                  <a:lnTo>
                    <a:pt x="7592" y="1197157"/>
                  </a:lnTo>
                  <a:lnTo>
                    <a:pt x="3392" y="1242200"/>
                  </a:lnTo>
                  <a:lnTo>
                    <a:pt x="852" y="1287656"/>
                  </a:lnTo>
                  <a:lnTo>
                    <a:pt x="0" y="1333500"/>
                  </a:lnTo>
                  <a:lnTo>
                    <a:pt x="852" y="1379343"/>
                  </a:lnTo>
                  <a:lnTo>
                    <a:pt x="3392" y="1424799"/>
                  </a:lnTo>
                  <a:lnTo>
                    <a:pt x="7592" y="1469842"/>
                  </a:lnTo>
                  <a:lnTo>
                    <a:pt x="13425" y="1514448"/>
                  </a:lnTo>
                  <a:lnTo>
                    <a:pt x="20862" y="1558591"/>
                  </a:lnTo>
                  <a:lnTo>
                    <a:pt x="29878" y="1602247"/>
                  </a:lnTo>
                  <a:lnTo>
                    <a:pt x="40444" y="1645390"/>
                  </a:lnTo>
                  <a:lnTo>
                    <a:pt x="52533" y="1687997"/>
                  </a:lnTo>
                  <a:lnTo>
                    <a:pt x="66117" y="1730042"/>
                  </a:lnTo>
                  <a:lnTo>
                    <a:pt x="81170" y="1771501"/>
                  </a:lnTo>
                  <a:lnTo>
                    <a:pt x="97663" y="1812348"/>
                  </a:lnTo>
                  <a:lnTo>
                    <a:pt x="115570" y="1852558"/>
                  </a:lnTo>
                  <a:lnTo>
                    <a:pt x="134864" y="1892108"/>
                  </a:lnTo>
                  <a:lnTo>
                    <a:pt x="155516" y="1930972"/>
                  </a:lnTo>
                  <a:lnTo>
                    <a:pt x="177499" y="1969125"/>
                  </a:lnTo>
                  <a:lnTo>
                    <a:pt x="200786" y="2006543"/>
                  </a:lnTo>
                  <a:lnTo>
                    <a:pt x="225350" y="2043200"/>
                  </a:lnTo>
                  <a:lnTo>
                    <a:pt x="251164" y="2079073"/>
                  </a:lnTo>
                  <a:lnTo>
                    <a:pt x="278199" y="2114135"/>
                  </a:lnTo>
                  <a:lnTo>
                    <a:pt x="306428" y="2148362"/>
                  </a:lnTo>
                  <a:lnTo>
                    <a:pt x="335825" y="2181730"/>
                  </a:lnTo>
                  <a:lnTo>
                    <a:pt x="366361" y="2214213"/>
                  </a:lnTo>
                  <a:lnTo>
                    <a:pt x="398010" y="2245787"/>
                  </a:lnTo>
                  <a:lnTo>
                    <a:pt x="430744" y="2276427"/>
                  </a:lnTo>
                  <a:lnTo>
                    <a:pt x="464535" y="2306108"/>
                  </a:lnTo>
                  <a:lnTo>
                    <a:pt x="499357" y="2334805"/>
                  </a:lnTo>
                  <a:lnTo>
                    <a:pt x="535181" y="2362493"/>
                  </a:lnTo>
                  <a:lnTo>
                    <a:pt x="571981" y="2389148"/>
                  </a:lnTo>
                  <a:lnTo>
                    <a:pt x="609729" y="2414745"/>
                  </a:lnTo>
                  <a:lnTo>
                    <a:pt x="648397" y="2439259"/>
                  </a:lnTo>
                  <a:lnTo>
                    <a:pt x="687959" y="2462665"/>
                  </a:lnTo>
                  <a:lnTo>
                    <a:pt x="728387" y="2484938"/>
                  </a:lnTo>
                  <a:lnTo>
                    <a:pt x="769653" y="2506054"/>
                  </a:lnTo>
                  <a:lnTo>
                    <a:pt x="811731" y="2525987"/>
                  </a:lnTo>
                  <a:lnTo>
                    <a:pt x="854592" y="2544713"/>
                  </a:lnTo>
                  <a:lnTo>
                    <a:pt x="898210" y="2562207"/>
                  </a:lnTo>
                  <a:lnTo>
                    <a:pt x="942557" y="2578444"/>
                  </a:lnTo>
                  <a:lnTo>
                    <a:pt x="987605" y="2593399"/>
                  </a:lnTo>
                  <a:lnTo>
                    <a:pt x="1033328" y="2607048"/>
                  </a:lnTo>
                  <a:lnTo>
                    <a:pt x="1079698" y="2619366"/>
                  </a:lnTo>
                  <a:lnTo>
                    <a:pt x="1126687" y="2630327"/>
                  </a:lnTo>
                  <a:lnTo>
                    <a:pt x="1174269" y="2639908"/>
                  </a:lnTo>
                  <a:lnTo>
                    <a:pt x="1222415" y="2648082"/>
                  </a:lnTo>
                  <a:lnTo>
                    <a:pt x="1271099" y="2654826"/>
                  </a:lnTo>
                  <a:lnTo>
                    <a:pt x="1320292" y="2660115"/>
                  </a:lnTo>
                  <a:lnTo>
                    <a:pt x="1369968" y="2663923"/>
                  </a:lnTo>
                  <a:lnTo>
                    <a:pt x="1420100" y="2666226"/>
                  </a:lnTo>
                  <a:lnTo>
                    <a:pt x="1470660" y="2667000"/>
                  </a:lnTo>
                  <a:close/>
                </a:path>
              </a:pathLst>
            </a:custGeom>
            <a:ln w="152400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454659" y="281941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60" h="0">
                  <a:moveTo>
                    <a:pt x="0" y="0"/>
                  </a:moveTo>
                  <a:lnTo>
                    <a:pt x="592836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7" name="object 7" descr=""/>
            <p:cNvSpPr/>
            <p:nvPr/>
          </p:nvSpPr>
          <p:spPr>
            <a:xfrm>
              <a:off x="6428740" y="281941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20" h="0">
                  <a:moveTo>
                    <a:pt x="0" y="0"/>
                  </a:moveTo>
                  <a:lnTo>
                    <a:pt x="922019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8" name="object 8" descr=""/>
          <p:cNvSpPr txBox="1"/>
          <p:nvPr/>
        </p:nvSpPr>
        <p:spPr>
          <a:xfrm>
            <a:off x="505459" y="1352547"/>
            <a:ext cx="6290945" cy="99568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75" b="1">
                <a:solidFill>
                  <a:srgbClr val="FFFFFF"/>
                </a:solidFill>
                <a:latin typeface="Arial"/>
                <a:cs typeface="Arial"/>
              </a:rPr>
              <a:t>FLEXIBLE</a:t>
            </a:r>
            <a:r>
              <a:rPr dirty="0" sz="2000" spc="-6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25" b="1">
                <a:solidFill>
                  <a:srgbClr val="FFFFFF"/>
                </a:solidFill>
                <a:latin typeface="Arial"/>
                <a:cs typeface="Arial"/>
              </a:rPr>
              <a:t>SPENDING</a:t>
            </a:r>
            <a:r>
              <a:rPr dirty="0" sz="2000" spc="-7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40" b="1">
                <a:solidFill>
                  <a:srgbClr val="FFFFFF"/>
                </a:solidFill>
                <a:latin typeface="Arial"/>
                <a:cs typeface="Arial"/>
              </a:rPr>
              <a:t>ACCOUNT</a:t>
            </a:r>
            <a:r>
              <a:rPr dirty="0" sz="2000" spc="-6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(FSA)</a:t>
            </a:r>
            <a:endParaRPr sz="2000">
              <a:latin typeface="Arial"/>
              <a:cs typeface="Arial"/>
            </a:endParaRPr>
          </a:p>
          <a:p>
            <a:pPr marL="12700" marR="5080">
              <a:lnSpc>
                <a:spcPct val="131900"/>
              </a:lnSpc>
              <a:spcBef>
                <a:spcPts val="1440"/>
              </a:spcBef>
            </a:pP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FSAs offer opportunities to pay for eligible out-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of-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pocket health care expenses and 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dependent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care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expenses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with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pre-tax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dollars.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20">
                <a:solidFill>
                  <a:srgbClr val="FFFFFF"/>
                </a:solidFill>
                <a:latin typeface="Acumin Pro"/>
                <a:cs typeface="Acumin Pro"/>
              </a:rPr>
              <a:t>You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have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option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participate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following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20">
                <a:solidFill>
                  <a:srgbClr val="FFFFFF"/>
                </a:solidFill>
                <a:latin typeface="Acumin Pro"/>
                <a:cs typeface="Acumin Pro"/>
              </a:rPr>
              <a:t>FSAs:</a:t>
            </a:r>
            <a:endParaRPr sz="1200">
              <a:latin typeface="Acumin Pro"/>
              <a:cs typeface="Acumin Pro"/>
            </a:endParaRPr>
          </a:p>
        </p:txBody>
      </p:sp>
      <p:sp>
        <p:nvSpPr>
          <p:cNvPr id="9" name="object 9" descr=""/>
          <p:cNvSpPr txBox="1"/>
          <p:nvPr/>
        </p:nvSpPr>
        <p:spPr>
          <a:xfrm>
            <a:off x="444500" y="4583236"/>
            <a:ext cx="3429635" cy="507111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FULL-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PURPOSE</a:t>
            </a:r>
            <a:r>
              <a:rPr dirty="0" sz="1100" spc="-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FSA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6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Who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can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participate?</a:t>
            </a:r>
            <a:endParaRPr sz="1100">
              <a:latin typeface="Arial"/>
              <a:cs typeface="Arial"/>
            </a:endParaRPr>
          </a:p>
          <a:p>
            <a:pPr marL="12700" marR="5080">
              <a:lnSpc>
                <a:spcPct val="1213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not enrolled in a medical plan, or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employees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enrolled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company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OAP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medical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5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What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happens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at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end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of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year?</a:t>
            </a:r>
            <a:endParaRPr sz="1100">
              <a:latin typeface="Arial"/>
              <a:cs typeface="Arial"/>
            </a:endParaRPr>
          </a:p>
          <a:p>
            <a:pPr marL="12700" marR="213360">
              <a:lnSpc>
                <a:spcPct val="1213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provides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2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½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month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grace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period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immediately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following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each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Year.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Contribution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Limits: Employees can contribute up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endParaRPr sz="1100">
              <a:latin typeface="Acumin Pro"/>
              <a:cs typeface="Acumin Pro"/>
            </a:endParaRPr>
          </a:p>
          <a:p>
            <a:pPr marL="12700" marR="309245">
              <a:lnSpc>
                <a:spcPct val="1212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$3,050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per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year.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use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funds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any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qualified healthcare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expense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5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DEPENDENT</a:t>
            </a:r>
            <a:r>
              <a:rPr dirty="0" sz="1100" spc="-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65" b="1">
                <a:solidFill>
                  <a:srgbClr val="0078B8"/>
                </a:solidFill>
                <a:latin typeface="Arial"/>
                <a:cs typeface="Arial"/>
              </a:rPr>
              <a:t>CARE</a:t>
            </a:r>
            <a:r>
              <a:rPr dirty="0" sz="1100" spc="-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FSA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16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Who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can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participate?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28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Any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5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What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happens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at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end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of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the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year?</a:t>
            </a:r>
            <a:endParaRPr sz="1100">
              <a:latin typeface="Arial"/>
              <a:cs typeface="Arial"/>
            </a:endParaRPr>
          </a:p>
          <a:p>
            <a:pPr marL="12700" marR="458470">
              <a:lnSpc>
                <a:spcPct val="1213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provides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2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½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month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grace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period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immediately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following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end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each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5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Contribution Limits: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Employees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contribute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endParaRPr sz="1100">
              <a:latin typeface="Acumin Pro"/>
              <a:cs typeface="Acumin Pro"/>
            </a:endParaRPr>
          </a:p>
          <a:p>
            <a:pPr marL="12700" marR="249554">
              <a:lnSpc>
                <a:spcPct val="121300"/>
              </a:lnSpc>
            </a:pP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$5,000</a:t>
            </a:r>
            <a:r>
              <a:rPr dirty="0" sz="1100" spc="-5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per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plan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year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.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use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funds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any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qualified dependent care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expenses.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0" name="object 10" descr=""/>
          <p:cNvSpPr/>
          <p:nvPr/>
        </p:nvSpPr>
        <p:spPr>
          <a:xfrm>
            <a:off x="457200" y="4911092"/>
            <a:ext cx="2529840" cy="0"/>
          </a:xfrm>
          <a:custGeom>
            <a:avLst/>
            <a:gdLst/>
            <a:ahLst/>
            <a:cxnLst/>
            <a:rect l="l" t="t" r="r" b="b"/>
            <a:pathLst>
              <a:path w="2529840" h="0">
                <a:moveTo>
                  <a:pt x="0" y="0"/>
                </a:moveTo>
                <a:lnTo>
                  <a:pt x="2529840" y="0"/>
                </a:lnTo>
              </a:path>
            </a:pathLst>
          </a:custGeom>
          <a:ln w="381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11" name="object 11" descr=""/>
          <p:cNvSpPr/>
          <p:nvPr/>
        </p:nvSpPr>
        <p:spPr>
          <a:xfrm>
            <a:off x="457200" y="7562850"/>
            <a:ext cx="2529840" cy="0"/>
          </a:xfrm>
          <a:custGeom>
            <a:avLst/>
            <a:gdLst/>
            <a:ahLst/>
            <a:cxnLst/>
            <a:rect l="l" t="t" r="r" b="b"/>
            <a:pathLst>
              <a:path w="2529840" h="0">
                <a:moveTo>
                  <a:pt x="0" y="0"/>
                </a:moveTo>
                <a:lnTo>
                  <a:pt x="2529840" y="0"/>
                </a:lnTo>
              </a:path>
            </a:pathLst>
          </a:custGeom>
          <a:ln w="381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3139441"/>
            <a:ext cx="7772400" cy="6918959"/>
            <a:chOff x="0" y="3139441"/>
            <a:chExt cx="7772400" cy="6918959"/>
          </a:xfrm>
        </p:grpSpPr>
        <p:sp>
          <p:nvSpPr>
            <p:cNvPr id="3" name="object 3" descr=""/>
            <p:cNvSpPr/>
            <p:nvPr/>
          </p:nvSpPr>
          <p:spPr>
            <a:xfrm>
              <a:off x="0" y="8756650"/>
              <a:ext cx="7772400" cy="1301750"/>
            </a:xfrm>
            <a:custGeom>
              <a:avLst/>
              <a:gdLst/>
              <a:ahLst/>
              <a:cxnLst/>
              <a:rect l="l" t="t" r="r" b="b"/>
              <a:pathLst>
                <a:path w="7772400" h="1301750">
                  <a:moveTo>
                    <a:pt x="0" y="1301750"/>
                  </a:moveTo>
                  <a:lnTo>
                    <a:pt x="7772400" y="1301750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130175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0" y="4785347"/>
              <a:ext cx="7772400" cy="3971925"/>
            </a:xfrm>
            <a:custGeom>
              <a:avLst/>
              <a:gdLst/>
              <a:ahLst/>
              <a:cxnLst/>
              <a:rect l="l" t="t" r="r" b="b"/>
              <a:pathLst>
                <a:path w="7772400" h="3971925">
                  <a:moveTo>
                    <a:pt x="7772400" y="0"/>
                  </a:moveTo>
                  <a:lnTo>
                    <a:pt x="0" y="0"/>
                  </a:lnTo>
                  <a:lnTo>
                    <a:pt x="0" y="3971302"/>
                  </a:lnTo>
                  <a:lnTo>
                    <a:pt x="7772400" y="3971302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5" name="object 5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655319" y="3215652"/>
              <a:ext cx="2331719" cy="2164067"/>
            </a:xfrm>
            <a:prstGeom prst="rect">
              <a:avLst/>
            </a:prstGeom>
          </p:spPr>
        </p:pic>
        <p:sp>
          <p:nvSpPr>
            <p:cNvPr id="6" name="object 6" descr=""/>
            <p:cNvSpPr/>
            <p:nvPr/>
          </p:nvSpPr>
          <p:spPr>
            <a:xfrm>
              <a:off x="655319" y="3215641"/>
              <a:ext cx="2368550" cy="2164080"/>
            </a:xfrm>
            <a:custGeom>
              <a:avLst/>
              <a:gdLst/>
              <a:ahLst/>
              <a:cxnLst/>
              <a:rect l="l" t="t" r="r" b="b"/>
              <a:pathLst>
                <a:path w="2368550" h="2164079">
                  <a:moveTo>
                    <a:pt x="1184236" y="2164079"/>
                  </a:moveTo>
                  <a:lnTo>
                    <a:pt x="1234296" y="2163130"/>
                  </a:lnTo>
                  <a:lnTo>
                    <a:pt x="1283826" y="2160307"/>
                  </a:lnTo>
                  <a:lnTo>
                    <a:pt x="1332785" y="2155649"/>
                  </a:lnTo>
                  <a:lnTo>
                    <a:pt x="1381132" y="2149192"/>
                  </a:lnTo>
                  <a:lnTo>
                    <a:pt x="1428827" y="2140974"/>
                  </a:lnTo>
                  <a:lnTo>
                    <a:pt x="1475827" y="2131032"/>
                  </a:lnTo>
                  <a:lnTo>
                    <a:pt x="1522092" y="2119406"/>
                  </a:lnTo>
                  <a:lnTo>
                    <a:pt x="1567581" y="2106131"/>
                  </a:lnTo>
                  <a:lnTo>
                    <a:pt x="1612253" y="2091245"/>
                  </a:lnTo>
                  <a:lnTo>
                    <a:pt x="1656066" y="2074786"/>
                  </a:lnTo>
                  <a:lnTo>
                    <a:pt x="1698980" y="2056792"/>
                  </a:lnTo>
                  <a:lnTo>
                    <a:pt x="1740953" y="2037300"/>
                  </a:lnTo>
                  <a:lnTo>
                    <a:pt x="1781944" y="2016347"/>
                  </a:lnTo>
                  <a:lnTo>
                    <a:pt x="1821912" y="1993972"/>
                  </a:lnTo>
                  <a:lnTo>
                    <a:pt x="1860817" y="1970212"/>
                  </a:lnTo>
                  <a:lnTo>
                    <a:pt x="1898616" y="1945104"/>
                  </a:lnTo>
                  <a:lnTo>
                    <a:pt x="1935270" y="1918685"/>
                  </a:lnTo>
                  <a:lnTo>
                    <a:pt x="1970736" y="1890994"/>
                  </a:lnTo>
                  <a:lnTo>
                    <a:pt x="2004973" y="1862069"/>
                  </a:lnTo>
                  <a:lnTo>
                    <a:pt x="2037942" y="1831945"/>
                  </a:lnTo>
                  <a:lnTo>
                    <a:pt x="2069599" y="1800662"/>
                  </a:lnTo>
                  <a:lnTo>
                    <a:pt x="2099905" y="1768256"/>
                  </a:lnTo>
                  <a:lnTo>
                    <a:pt x="2128819" y="1734766"/>
                  </a:lnTo>
                  <a:lnTo>
                    <a:pt x="2156298" y="1700229"/>
                  </a:lnTo>
                  <a:lnTo>
                    <a:pt x="2182302" y="1664681"/>
                  </a:lnTo>
                  <a:lnTo>
                    <a:pt x="2206791" y="1628162"/>
                  </a:lnTo>
                  <a:lnTo>
                    <a:pt x="2229722" y="1590708"/>
                  </a:lnTo>
                  <a:lnTo>
                    <a:pt x="2251054" y="1552357"/>
                  </a:lnTo>
                  <a:lnTo>
                    <a:pt x="2270748" y="1513147"/>
                  </a:lnTo>
                  <a:lnTo>
                    <a:pt x="2288761" y="1473115"/>
                  </a:lnTo>
                  <a:lnTo>
                    <a:pt x="2305052" y="1432299"/>
                  </a:lnTo>
                  <a:lnTo>
                    <a:pt x="2319581" y="1390736"/>
                  </a:lnTo>
                  <a:lnTo>
                    <a:pt x="2332306" y="1348463"/>
                  </a:lnTo>
                  <a:lnTo>
                    <a:pt x="2343186" y="1305519"/>
                  </a:lnTo>
                  <a:lnTo>
                    <a:pt x="2352180" y="1261941"/>
                  </a:lnTo>
                  <a:lnTo>
                    <a:pt x="2359246" y="1217767"/>
                  </a:lnTo>
                  <a:lnTo>
                    <a:pt x="2364345" y="1173033"/>
                  </a:lnTo>
                  <a:lnTo>
                    <a:pt x="2367434" y="1127778"/>
                  </a:lnTo>
                  <a:lnTo>
                    <a:pt x="2368473" y="1082039"/>
                  </a:lnTo>
                  <a:lnTo>
                    <a:pt x="2367434" y="1036300"/>
                  </a:lnTo>
                  <a:lnTo>
                    <a:pt x="2364345" y="991044"/>
                  </a:lnTo>
                  <a:lnTo>
                    <a:pt x="2359246" y="946310"/>
                  </a:lnTo>
                  <a:lnTo>
                    <a:pt x="2352180" y="902135"/>
                  </a:lnTo>
                  <a:lnTo>
                    <a:pt x="2343186" y="858556"/>
                  </a:lnTo>
                  <a:lnTo>
                    <a:pt x="2332306" y="815612"/>
                  </a:lnTo>
                  <a:lnTo>
                    <a:pt x="2319581" y="773339"/>
                  </a:lnTo>
                  <a:lnTo>
                    <a:pt x="2305052" y="731775"/>
                  </a:lnTo>
                  <a:lnTo>
                    <a:pt x="2288761" y="690959"/>
                  </a:lnTo>
                  <a:lnTo>
                    <a:pt x="2270748" y="650926"/>
                  </a:lnTo>
                  <a:lnTo>
                    <a:pt x="2251054" y="611716"/>
                  </a:lnTo>
                  <a:lnTo>
                    <a:pt x="2229722" y="573365"/>
                  </a:lnTo>
                  <a:lnTo>
                    <a:pt x="2206791" y="535911"/>
                  </a:lnTo>
                  <a:lnTo>
                    <a:pt x="2182302" y="499392"/>
                  </a:lnTo>
                  <a:lnTo>
                    <a:pt x="2156298" y="463845"/>
                  </a:lnTo>
                  <a:lnTo>
                    <a:pt x="2128819" y="429307"/>
                  </a:lnTo>
                  <a:lnTo>
                    <a:pt x="2099905" y="395817"/>
                  </a:lnTo>
                  <a:lnTo>
                    <a:pt x="2069599" y="363412"/>
                  </a:lnTo>
                  <a:lnTo>
                    <a:pt x="2037942" y="332129"/>
                  </a:lnTo>
                  <a:lnTo>
                    <a:pt x="2004973" y="302006"/>
                  </a:lnTo>
                  <a:lnTo>
                    <a:pt x="1970736" y="273080"/>
                  </a:lnTo>
                  <a:lnTo>
                    <a:pt x="1935270" y="245390"/>
                  </a:lnTo>
                  <a:lnTo>
                    <a:pt x="1898616" y="218972"/>
                  </a:lnTo>
                  <a:lnTo>
                    <a:pt x="1860817" y="193864"/>
                  </a:lnTo>
                  <a:lnTo>
                    <a:pt x="1821912" y="170104"/>
                  </a:lnTo>
                  <a:lnTo>
                    <a:pt x="1781944" y="147729"/>
                  </a:lnTo>
                  <a:lnTo>
                    <a:pt x="1740953" y="126777"/>
                  </a:lnTo>
                  <a:lnTo>
                    <a:pt x="1698980" y="107285"/>
                  </a:lnTo>
                  <a:lnTo>
                    <a:pt x="1656066" y="89291"/>
                  </a:lnTo>
                  <a:lnTo>
                    <a:pt x="1612253" y="72833"/>
                  </a:lnTo>
                  <a:lnTo>
                    <a:pt x="1567581" y="57947"/>
                  </a:lnTo>
                  <a:lnTo>
                    <a:pt x="1522092" y="44672"/>
                  </a:lnTo>
                  <a:lnTo>
                    <a:pt x="1475827" y="33046"/>
                  </a:lnTo>
                  <a:lnTo>
                    <a:pt x="1428827" y="23105"/>
                  </a:lnTo>
                  <a:lnTo>
                    <a:pt x="1381132" y="14887"/>
                  </a:lnTo>
                  <a:lnTo>
                    <a:pt x="1332785" y="8430"/>
                  </a:lnTo>
                  <a:lnTo>
                    <a:pt x="1283826" y="3771"/>
                  </a:lnTo>
                  <a:lnTo>
                    <a:pt x="1234296" y="949"/>
                  </a:lnTo>
                  <a:lnTo>
                    <a:pt x="1184236" y="0"/>
                  </a:lnTo>
                  <a:lnTo>
                    <a:pt x="1134177" y="949"/>
                  </a:lnTo>
                  <a:lnTo>
                    <a:pt x="1084647" y="3771"/>
                  </a:lnTo>
                  <a:lnTo>
                    <a:pt x="1035688" y="8430"/>
                  </a:lnTo>
                  <a:lnTo>
                    <a:pt x="987341" y="14887"/>
                  </a:lnTo>
                  <a:lnTo>
                    <a:pt x="939646" y="23105"/>
                  </a:lnTo>
                  <a:lnTo>
                    <a:pt x="892646" y="33046"/>
                  </a:lnTo>
                  <a:lnTo>
                    <a:pt x="846381" y="44672"/>
                  </a:lnTo>
                  <a:lnTo>
                    <a:pt x="800892" y="57947"/>
                  </a:lnTo>
                  <a:lnTo>
                    <a:pt x="756220" y="72833"/>
                  </a:lnTo>
                  <a:lnTo>
                    <a:pt x="712407" y="89291"/>
                  </a:lnTo>
                  <a:lnTo>
                    <a:pt x="669493" y="107285"/>
                  </a:lnTo>
                  <a:lnTo>
                    <a:pt x="627520" y="126777"/>
                  </a:lnTo>
                  <a:lnTo>
                    <a:pt x="586529" y="147729"/>
                  </a:lnTo>
                  <a:lnTo>
                    <a:pt x="546560" y="170104"/>
                  </a:lnTo>
                  <a:lnTo>
                    <a:pt x="507656" y="193864"/>
                  </a:lnTo>
                  <a:lnTo>
                    <a:pt x="469856" y="218972"/>
                  </a:lnTo>
                  <a:lnTo>
                    <a:pt x="433203" y="245390"/>
                  </a:lnTo>
                  <a:lnTo>
                    <a:pt x="397737" y="273080"/>
                  </a:lnTo>
                  <a:lnTo>
                    <a:pt x="363499" y="302006"/>
                  </a:lnTo>
                  <a:lnTo>
                    <a:pt x="330531" y="332129"/>
                  </a:lnTo>
                  <a:lnTo>
                    <a:pt x="298873" y="363412"/>
                  </a:lnTo>
                  <a:lnTo>
                    <a:pt x="268567" y="395817"/>
                  </a:lnTo>
                  <a:lnTo>
                    <a:pt x="239654" y="429307"/>
                  </a:lnTo>
                  <a:lnTo>
                    <a:pt x="212175" y="463845"/>
                  </a:lnTo>
                  <a:lnTo>
                    <a:pt x="186171" y="499392"/>
                  </a:lnTo>
                  <a:lnTo>
                    <a:pt x="161682" y="535911"/>
                  </a:lnTo>
                  <a:lnTo>
                    <a:pt x="138751" y="573365"/>
                  </a:lnTo>
                  <a:lnTo>
                    <a:pt x="117418" y="611716"/>
                  </a:lnTo>
                  <a:lnTo>
                    <a:pt x="97725" y="650926"/>
                  </a:lnTo>
                  <a:lnTo>
                    <a:pt x="79712" y="690959"/>
                  </a:lnTo>
                  <a:lnTo>
                    <a:pt x="63421" y="731775"/>
                  </a:lnTo>
                  <a:lnTo>
                    <a:pt x="48892" y="773339"/>
                  </a:lnTo>
                  <a:lnTo>
                    <a:pt x="36167" y="815612"/>
                  </a:lnTo>
                  <a:lnTo>
                    <a:pt x="25287" y="858556"/>
                  </a:lnTo>
                  <a:lnTo>
                    <a:pt x="16293" y="902135"/>
                  </a:lnTo>
                  <a:lnTo>
                    <a:pt x="9226" y="946310"/>
                  </a:lnTo>
                  <a:lnTo>
                    <a:pt x="4128" y="991044"/>
                  </a:lnTo>
                  <a:lnTo>
                    <a:pt x="1038" y="1036300"/>
                  </a:lnTo>
                  <a:lnTo>
                    <a:pt x="0" y="1082039"/>
                  </a:lnTo>
                  <a:lnTo>
                    <a:pt x="1038" y="1127778"/>
                  </a:lnTo>
                  <a:lnTo>
                    <a:pt x="4128" y="1173033"/>
                  </a:lnTo>
                  <a:lnTo>
                    <a:pt x="9226" y="1217767"/>
                  </a:lnTo>
                  <a:lnTo>
                    <a:pt x="16293" y="1261941"/>
                  </a:lnTo>
                  <a:lnTo>
                    <a:pt x="25287" y="1305519"/>
                  </a:lnTo>
                  <a:lnTo>
                    <a:pt x="36167" y="1348463"/>
                  </a:lnTo>
                  <a:lnTo>
                    <a:pt x="48892" y="1390736"/>
                  </a:lnTo>
                  <a:lnTo>
                    <a:pt x="63421" y="1432299"/>
                  </a:lnTo>
                  <a:lnTo>
                    <a:pt x="79712" y="1473115"/>
                  </a:lnTo>
                  <a:lnTo>
                    <a:pt x="97725" y="1513147"/>
                  </a:lnTo>
                  <a:lnTo>
                    <a:pt x="117418" y="1552357"/>
                  </a:lnTo>
                  <a:lnTo>
                    <a:pt x="138751" y="1590708"/>
                  </a:lnTo>
                  <a:lnTo>
                    <a:pt x="161682" y="1628162"/>
                  </a:lnTo>
                  <a:lnTo>
                    <a:pt x="186171" y="1664681"/>
                  </a:lnTo>
                  <a:lnTo>
                    <a:pt x="212175" y="1700229"/>
                  </a:lnTo>
                  <a:lnTo>
                    <a:pt x="239654" y="1734766"/>
                  </a:lnTo>
                  <a:lnTo>
                    <a:pt x="268567" y="1768256"/>
                  </a:lnTo>
                  <a:lnTo>
                    <a:pt x="298873" y="1800662"/>
                  </a:lnTo>
                  <a:lnTo>
                    <a:pt x="330531" y="1831945"/>
                  </a:lnTo>
                  <a:lnTo>
                    <a:pt x="363499" y="1862069"/>
                  </a:lnTo>
                  <a:lnTo>
                    <a:pt x="397737" y="1890994"/>
                  </a:lnTo>
                  <a:lnTo>
                    <a:pt x="433203" y="1918685"/>
                  </a:lnTo>
                  <a:lnTo>
                    <a:pt x="469856" y="1945104"/>
                  </a:lnTo>
                  <a:lnTo>
                    <a:pt x="507656" y="1970212"/>
                  </a:lnTo>
                  <a:lnTo>
                    <a:pt x="546560" y="1993972"/>
                  </a:lnTo>
                  <a:lnTo>
                    <a:pt x="586529" y="2016347"/>
                  </a:lnTo>
                  <a:lnTo>
                    <a:pt x="627520" y="2037300"/>
                  </a:lnTo>
                  <a:lnTo>
                    <a:pt x="669493" y="2056792"/>
                  </a:lnTo>
                  <a:lnTo>
                    <a:pt x="712407" y="2074786"/>
                  </a:lnTo>
                  <a:lnTo>
                    <a:pt x="756220" y="2091245"/>
                  </a:lnTo>
                  <a:lnTo>
                    <a:pt x="800892" y="2106131"/>
                  </a:lnTo>
                  <a:lnTo>
                    <a:pt x="846381" y="2119406"/>
                  </a:lnTo>
                  <a:lnTo>
                    <a:pt x="892646" y="2131032"/>
                  </a:lnTo>
                  <a:lnTo>
                    <a:pt x="939646" y="2140974"/>
                  </a:lnTo>
                  <a:lnTo>
                    <a:pt x="987341" y="2149192"/>
                  </a:lnTo>
                  <a:lnTo>
                    <a:pt x="1035688" y="2155649"/>
                  </a:lnTo>
                  <a:lnTo>
                    <a:pt x="1084647" y="2160307"/>
                  </a:lnTo>
                  <a:lnTo>
                    <a:pt x="1134177" y="2163130"/>
                  </a:lnTo>
                  <a:lnTo>
                    <a:pt x="1184236" y="2164079"/>
                  </a:lnTo>
                  <a:close/>
                </a:path>
              </a:pathLst>
            </a:custGeom>
            <a:ln w="152400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7" name="object 7" descr=""/>
          <p:cNvSpPr/>
          <p:nvPr/>
        </p:nvSpPr>
        <p:spPr>
          <a:xfrm>
            <a:off x="1424939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59" h="0">
                <a:moveTo>
                  <a:pt x="5928360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8" name="object 8" descr=""/>
          <p:cNvSpPr/>
          <p:nvPr/>
        </p:nvSpPr>
        <p:spPr>
          <a:xfrm>
            <a:off x="457200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19" h="0">
                <a:moveTo>
                  <a:pt x="922019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9" name="object 9" descr=""/>
          <p:cNvSpPr txBox="1"/>
          <p:nvPr/>
        </p:nvSpPr>
        <p:spPr>
          <a:xfrm>
            <a:off x="444500" y="891540"/>
            <a:ext cx="1005205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65" b="1">
                <a:solidFill>
                  <a:srgbClr val="0078B8"/>
                </a:solidFill>
                <a:latin typeface="Arial"/>
                <a:cs typeface="Arial"/>
              </a:rPr>
              <a:t>DENTAL</a:t>
            </a:r>
            <a:endParaRPr sz="2000">
              <a:latin typeface="Arial"/>
              <a:cs typeface="Arial"/>
            </a:endParaRPr>
          </a:p>
        </p:txBody>
      </p:sp>
      <p:sp>
        <p:nvSpPr>
          <p:cNvPr id="10" name="object 10" descr=""/>
          <p:cNvSpPr txBox="1"/>
          <p:nvPr/>
        </p:nvSpPr>
        <p:spPr>
          <a:xfrm>
            <a:off x="444500" y="1369451"/>
            <a:ext cx="2653665" cy="1243330"/>
          </a:xfrm>
          <a:prstGeom prst="rect">
            <a:avLst/>
          </a:prstGeom>
        </p:spPr>
        <p:txBody>
          <a:bodyPr wrap="square" lIns="0" tIns="10795" rIns="0" bIns="0" rtlCol="0" vert="horz">
            <a:spAutoFit/>
          </a:bodyPr>
          <a:lstStyle/>
          <a:p>
            <a:pPr marL="12700" marR="5080">
              <a:lnSpc>
                <a:spcPct val="121300"/>
              </a:lnSpc>
              <a:spcBef>
                <a:spcPts val="85"/>
              </a:spcBef>
            </a:pP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dental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offered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through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Cigna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2023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year.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Please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review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plan summaries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 policy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 out-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of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network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information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full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plan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details.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0078B8"/>
                </a:solidFill>
                <a:latin typeface="Acumin Pro"/>
                <a:cs typeface="Acumin Pro"/>
              </a:rPr>
              <a:t>Please</a:t>
            </a:r>
            <a:r>
              <a:rPr dirty="0" sz="11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0078B8"/>
                </a:solidFill>
                <a:latin typeface="Acumin Pro"/>
                <a:cs typeface="Acumin Pro"/>
              </a:rPr>
              <a:t>click</a:t>
            </a:r>
            <a:r>
              <a:rPr dirty="0" sz="11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u="sng" sz="11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here</a:t>
            </a:r>
            <a:r>
              <a:rPr dirty="0" sz="1100" spc="-10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0078B8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0078B8"/>
                </a:solidFill>
                <a:latin typeface="Acumin Pro"/>
                <a:cs typeface="Acumin Pro"/>
              </a:rPr>
              <a:t>dental</a:t>
            </a:r>
            <a:r>
              <a:rPr dirty="0" sz="11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0078B8"/>
                </a:solidFill>
                <a:latin typeface="Acumin Pro"/>
                <a:cs typeface="Acumin Pro"/>
              </a:rPr>
              <a:t>benefit summary.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1" name="object 11" descr=""/>
          <p:cNvSpPr txBox="1"/>
          <p:nvPr/>
        </p:nvSpPr>
        <p:spPr>
          <a:xfrm>
            <a:off x="444500" y="5756906"/>
            <a:ext cx="885190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VISION</a:t>
            </a:r>
            <a:endParaRPr sz="2000">
              <a:latin typeface="Arial"/>
              <a:cs typeface="Arial"/>
            </a:endParaRPr>
          </a:p>
        </p:txBody>
      </p:sp>
      <p:sp>
        <p:nvSpPr>
          <p:cNvPr id="12" name="object 12" descr=""/>
          <p:cNvSpPr txBox="1"/>
          <p:nvPr/>
        </p:nvSpPr>
        <p:spPr>
          <a:xfrm>
            <a:off x="444500" y="6241983"/>
            <a:ext cx="2644775" cy="20580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1200"/>
              </a:lnSpc>
              <a:spcBef>
                <a:spcPts val="100"/>
              </a:spcBef>
            </a:pP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Your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vision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coverage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is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offered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through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EyeMed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2023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year.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Please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review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your plan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summaries or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policy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for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out-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of-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network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coverage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and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full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details.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Please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click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u="sng" sz="11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here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vision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1100" spc="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summary.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300">
              <a:latin typeface="Acumin Pro"/>
              <a:cs typeface="Acumin Pro"/>
            </a:endParaRPr>
          </a:p>
          <a:p>
            <a:pPr marL="12700" marR="131445">
              <a:lnSpc>
                <a:spcPct val="121200"/>
              </a:lnSpc>
            </a:pP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Note: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FFFFFF"/>
                </a:solidFill>
                <a:latin typeface="Arial"/>
                <a:cs typeface="Arial"/>
              </a:rPr>
              <a:t>Eye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FFFFFF"/>
                </a:solidFill>
                <a:latin typeface="Arial"/>
                <a:cs typeface="Arial"/>
              </a:rPr>
              <a:t>exams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are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covered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 under the Cigna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medical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coverage,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not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through EyeMed.</a:t>
            </a:r>
            <a:endParaRPr sz="1100">
              <a:latin typeface="Arial"/>
              <a:cs typeface="Arial"/>
            </a:endParaRPr>
          </a:p>
        </p:txBody>
      </p:sp>
      <p:graphicFrame>
        <p:nvGraphicFramePr>
          <p:cNvPr id="13" name="object 13" descr=""/>
          <p:cNvGraphicFramePr>
            <a:graphicFrameLocks noGrp="1"/>
          </p:cNvGraphicFramePr>
          <p:nvPr/>
        </p:nvGraphicFramePr>
        <p:xfrm>
          <a:off x="3550920" y="457200"/>
          <a:ext cx="3840479" cy="3827145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562100"/>
                <a:gridCol w="1089660"/>
                <a:gridCol w="1112519"/>
              </a:tblGrid>
              <a:tr h="194310">
                <a:tc>
                  <a:txBody>
                    <a:bodyPr/>
                    <a:lstStyle/>
                    <a:p>
                      <a:pPr marL="457834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Dental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36466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DPPO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Low</a:t>
                      </a:r>
                      <a:r>
                        <a:rPr dirty="0" sz="1000" spc="-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36466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DPPO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High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636466"/>
                    </a:solidFill>
                  </a:tcPr>
                </a:tc>
              </a:tr>
              <a:tr h="532765">
                <a:tc>
                  <a:txBody>
                    <a:bodyPr/>
                    <a:lstStyle/>
                    <a:p>
                      <a:pPr marL="281940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1000" spc="-30" b="1">
                          <a:latin typeface="Arial"/>
                          <a:cs typeface="Arial"/>
                        </a:rPr>
                        <a:t>Annual</a:t>
                      </a:r>
                      <a:r>
                        <a:rPr dirty="0" sz="1000" spc="-4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Deductible</a:t>
                      </a:r>
                      <a:endParaRPr sz="1000">
                        <a:latin typeface="Arial"/>
                        <a:cs typeface="Arial"/>
                      </a:endParaRPr>
                    </a:p>
                    <a:p>
                      <a:pPr marL="345440" marR="261620" indent="20256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Individual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Family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Maximum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2032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76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$50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 spc="-20">
                          <a:latin typeface="Acumin Pro"/>
                          <a:cs typeface="Acumin Pro"/>
                        </a:rPr>
                        <a:t>$150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652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35"/>
                        </a:spcBef>
                      </a:pPr>
                      <a:endParaRPr sz="1150">
                        <a:latin typeface="Times New Roman"/>
                        <a:cs typeface="Times New Roman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$50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 spc="-20">
                          <a:latin typeface="Acumin Pro"/>
                          <a:cs typeface="Acumin Pro"/>
                        </a:rPr>
                        <a:t>$150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4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278130">
                <a:tc>
                  <a:txBody>
                    <a:bodyPr/>
                    <a:lstStyle/>
                    <a:p>
                      <a:pPr marL="218440">
                        <a:lnSpc>
                          <a:spcPct val="100000"/>
                        </a:lnSpc>
                        <a:spcBef>
                          <a:spcPts val="41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Preventative</a:t>
                      </a:r>
                      <a:r>
                        <a:rPr dirty="0" sz="1000" spc="-5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Services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270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415"/>
                        </a:spcBef>
                      </a:pPr>
                      <a:r>
                        <a:rPr dirty="0" sz="1000" spc="-20">
                          <a:latin typeface="Acumin Pro"/>
                          <a:cs typeface="Acumin Pro"/>
                        </a:rPr>
                        <a:t>100%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270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415"/>
                        </a:spcBef>
                      </a:pPr>
                      <a:r>
                        <a:rPr dirty="0" sz="1000" spc="-20">
                          <a:latin typeface="Acumin Pro"/>
                          <a:cs typeface="Acumin Pro"/>
                        </a:rPr>
                        <a:t>100%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270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285750">
                <a:tc>
                  <a:txBody>
                    <a:bodyPr/>
                    <a:lstStyle/>
                    <a:p>
                      <a:pPr marL="394970">
                        <a:lnSpc>
                          <a:spcPct val="100000"/>
                        </a:lnSpc>
                        <a:spcBef>
                          <a:spcPts val="560"/>
                        </a:spcBef>
                      </a:pPr>
                      <a:r>
                        <a:rPr dirty="0" sz="1000" spc="-40" b="1">
                          <a:latin typeface="Arial"/>
                          <a:cs typeface="Arial"/>
                        </a:rPr>
                        <a:t>Basic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7112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56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70%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7112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56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70%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7112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260985">
                <a:tc>
                  <a:txBody>
                    <a:bodyPr/>
                    <a:lstStyle/>
                    <a:p>
                      <a:pPr marL="386715">
                        <a:lnSpc>
                          <a:spcPct val="100000"/>
                        </a:lnSpc>
                        <a:spcBef>
                          <a:spcPts val="470"/>
                        </a:spcBef>
                      </a:pPr>
                      <a:r>
                        <a:rPr dirty="0" sz="1000" spc="-10" b="1">
                          <a:latin typeface="Arial"/>
                          <a:cs typeface="Arial"/>
                        </a:rPr>
                        <a:t>Major</a:t>
                      </a:r>
                      <a:r>
                        <a:rPr dirty="0" sz="1000" spc="-5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Services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5969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47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50%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969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47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50%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969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227965">
                <a:tc>
                  <a:txBody>
                    <a:bodyPr/>
                    <a:lstStyle/>
                    <a:p>
                      <a:pPr marL="132715">
                        <a:lnSpc>
                          <a:spcPct val="100000"/>
                        </a:lnSpc>
                        <a:spcBef>
                          <a:spcPts val="370"/>
                        </a:spcBef>
                      </a:pPr>
                      <a:r>
                        <a:rPr dirty="0" sz="1000" spc="-25" b="1">
                          <a:latin typeface="Arial"/>
                          <a:cs typeface="Arial"/>
                        </a:rPr>
                        <a:t>Orthodontia(Child</a:t>
                      </a:r>
                      <a:r>
                        <a:rPr dirty="0" sz="1000" spc="5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only)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4699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37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50%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699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370"/>
                        </a:spcBef>
                      </a:pPr>
                      <a:r>
                        <a:rPr dirty="0" sz="1000" spc="-25">
                          <a:latin typeface="Acumin Pro"/>
                          <a:cs typeface="Acumin Pro"/>
                        </a:rPr>
                        <a:t>50%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699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354330">
                <a:tc>
                  <a:txBody>
                    <a:bodyPr/>
                    <a:lstStyle/>
                    <a:p>
                      <a:pPr marL="527050" marR="294005" indent="-149860">
                        <a:lnSpc>
                          <a:spcPct val="100000"/>
                        </a:lnSpc>
                        <a:spcBef>
                          <a:spcPts val="215"/>
                        </a:spcBef>
                      </a:pPr>
                      <a:r>
                        <a:rPr dirty="0" sz="1000" b="1">
                          <a:latin typeface="Acumin Pro"/>
                          <a:cs typeface="Acumin Pro"/>
                        </a:rPr>
                        <a:t>Annual</a:t>
                      </a:r>
                      <a:r>
                        <a:rPr dirty="0" sz="1000" spc="10" b="1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 b="1">
                          <a:latin typeface="Acumin Pro"/>
                          <a:cs typeface="Acumin Pro"/>
                        </a:rPr>
                        <a:t>Benefit Maximum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2730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1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0350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1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$1,500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0350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349885">
                <a:tc>
                  <a:txBody>
                    <a:bodyPr/>
                    <a:lstStyle/>
                    <a:p>
                      <a:pPr marL="535305" marR="131445" indent="-320675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1000" spc="-25" b="1">
                          <a:latin typeface="Arial"/>
                          <a:cs typeface="Arial"/>
                        </a:rPr>
                        <a:t>Orthodontia</a:t>
                      </a:r>
                      <a:r>
                        <a:rPr dirty="0" sz="1000" spc="2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Lifetime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Maximum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76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652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760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652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360045">
                <a:tc>
                  <a:txBody>
                    <a:bodyPr/>
                    <a:lstStyle/>
                    <a:p>
                      <a:pPr marL="373380" marR="290195" indent="2540">
                        <a:lnSpc>
                          <a:spcPct val="100000"/>
                        </a:lnSpc>
                        <a:spcBef>
                          <a:spcPts val="185"/>
                        </a:spcBef>
                      </a:pPr>
                      <a:r>
                        <a:rPr dirty="0" sz="1000" spc="-25" b="1">
                          <a:latin typeface="Arial"/>
                          <a:cs typeface="Arial"/>
                        </a:rPr>
                        <a:t>Out-</a:t>
                      </a:r>
                      <a:r>
                        <a:rPr dirty="0" sz="1000" spc="-40" b="1">
                          <a:latin typeface="Arial"/>
                          <a:cs typeface="Arial"/>
                        </a:rPr>
                        <a:t>of-</a:t>
                      </a:r>
                      <a:r>
                        <a:rPr dirty="0" sz="1000" spc="-30" b="1">
                          <a:latin typeface="Arial"/>
                          <a:cs typeface="Arial"/>
                        </a:rPr>
                        <a:t>Network </a:t>
                      </a:r>
                      <a:r>
                        <a:rPr dirty="0" sz="1000" spc="-50" b="1">
                          <a:latin typeface="Arial"/>
                          <a:cs typeface="Arial"/>
                        </a:rPr>
                        <a:t>Reimbursement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2349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78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95th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UCR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969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78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95th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UCR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969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331470"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Dental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Rates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ts val="1070"/>
                        </a:lnSpc>
                      </a:pP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</a:t>
                      </a:r>
                      <a:r>
                        <a:rPr dirty="0" sz="900" spc="-3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Biweekly</a:t>
                      </a:r>
                      <a:r>
                        <a:rPr dirty="0" sz="9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Pay</a:t>
                      </a:r>
                      <a:r>
                        <a:rPr dirty="0" sz="9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Period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67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r>
                        <a:rPr dirty="0" sz="1000" spc="-2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5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8572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344E5A"/>
                    </a:solidFill>
                  </a:tcPr>
                </a:tc>
              </a:tr>
              <a:tr h="170815">
                <a:tc>
                  <a:txBody>
                    <a:bodyPr/>
                    <a:lstStyle/>
                    <a:p>
                      <a:pPr marL="505459">
                        <a:lnSpc>
                          <a:spcPts val="1110"/>
                        </a:lnSpc>
                        <a:spcBef>
                          <a:spcPts val="13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Employee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13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$11.89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13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$13.61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152400">
                <a:tc>
                  <a:txBody>
                    <a:bodyPr/>
                    <a:lstStyle/>
                    <a:p>
                      <a:pPr marL="221615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 +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Spouse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$25.05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$28.68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152400">
                <a:tc>
                  <a:txBody>
                    <a:bodyPr/>
                    <a:lstStyle/>
                    <a:p>
                      <a:pPr marL="192405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 +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Children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$31.61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$34.68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175895"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$46.74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$51.95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4" name="object 14" descr=""/>
          <p:cNvGraphicFramePr>
            <a:graphicFrameLocks noGrp="1"/>
          </p:cNvGraphicFramePr>
          <p:nvPr/>
        </p:nvGraphicFramePr>
        <p:xfrm>
          <a:off x="3569017" y="4587557"/>
          <a:ext cx="3837940" cy="3912235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626235"/>
                <a:gridCol w="1074420"/>
                <a:gridCol w="1051559"/>
              </a:tblGrid>
              <a:tr h="170180">
                <a:tc rowSpan="2">
                  <a:txBody>
                    <a:bodyPr/>
                    <a:lstStyle/>
                    <a:p>
                      <a:pPr marL="502284">
                        <a:lnSpc>
                          <a:spcPct val="100000"/>
                        </a:lnSpc>
                        <a:spcBef>
                          <a:spcPts val="7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Vision</a:t>
                      </a:r>
                      <a:r>
                        <a:rPr dirty="0" sz="1000" spc="-1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Plan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33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36466"/>
                    </a:solidFill>
                  </a:tcPr>
                </a:tc>
                <a:tc rowSpan="2">
                  <a:txBody>
                    <a:bodyPr/>
                    <a:lstStyle/>
                    <a:p>
                      <a:pPr marL="222885">
                        <a:lnSpc>
                          <a:spcPct val="100000"/>
                        </a:lnSpc>
                        <a:spcBef>
                          <a:spcPts val="735"/>
                        </a:spcBef>
                      </a:pP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In-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9334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36466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Out-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of-Network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636466"/>
                    </a:solidFill>
                  </a:tcPr>
                </a:tc>
              </a:tr>
              <a:tr h="176530"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9334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36466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9334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636466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Reimbursement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636466"/>
                    </a:solidFill>
                  </a:tcPr>
                </a:tc>
              </a:tr>
              <a:tr h="947419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45"/>
                        </a:spcBef>
                      </a:pPr>
                      <a:endParaRPr sz="1300">
                        <a:latin typeface="Times New Roman"/>
                        <a:cs typeface="Times New Roman"/>
                      </a:endParaRPr>
                    </a:p>
                    <a:p>
                      <a:pPr algn="ctr" marL="490220" marR="406400">
                        <a:lnSpc>
                          <a:spcPct val="100000"/>
                        </a:lnSpc>
                      </a:pPr>
                      <a:r>
                        <a:rPr dirty="0" sz="1000" spc="-10" b="1">
                          <a:latin typeface="Arial"/>
                          <a:cs typeface="Arial"/>
                        </a:rPr>
                        <a:t>Lenses: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Single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Vision Bifocals Trifocals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571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300">
                        <a:latin typeface="Times New Roman"/>
                        <a:cs typeface="Times New Roman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5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marL="24193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$25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24193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$25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marL="24193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$25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Copay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300">
                        <a:latin typeface="Times New Roman"/>
                        <a:cs typeface="Times New Roman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35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just" marL="270510" marR="262890" indent="317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to$25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to$40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to$60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396240">
                <a:tc>
                  <a:txBody>
                    <a:bodyPr/>
                    <a:lstStyle/>
                    <a:p>
                      <a:pPr algn="ctr" marL="76200">
                        <a:lnSpc>
                          <a:spcPct val="100000"/>
                        </a:lnSpc>
                        <a:spcBef>
                          <a:spcPts val="1110"/>
                        </a:spcBef>
                      </a:pPr>
                      <a:r>
                        <a:rPr dirty="0" sz="1000" spc="-10" b="1">
                          <a:latin typeface="Acumin Pro"/>
                          <a:cs typeface="Acumin Pro"/>
                        </a:rPr>
                        <a:t>Frames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4097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marL="104775">
                        <a:lnSpc>
                          <a:spcPct val="100000"/>
                        </a:lnSpc>
                        <a:spcBef>
                          <a:spcPts val="111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$150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Allowance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4097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11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$75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4097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680720">
                <a:tc>
                  <a:txBody>
                    <a:bodyPr/>
                    <a:lstStyle/>
                    <a:p>
                      <a:pPr algn="ctr" marL="272415" marR="188595">
                        <a:lnSpc>
                          <a:spcPct val="100000"/>
                        </a:lnSpc>
                        <a:spcBef>
                          <a:spcPts val="790"/>
                        </a:spcBef>
                      </a:pPr>
                      <a:r>
                        <a:rPr dirty="0" sz="1000" spc="-10" b="1">
                          <a:latin typeface="Arial"/>
                          <a:cs typeface="Arial"/>
                        </a:rPr>
                        <a:t>Contacts: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Disposable</a:t>
                      </a:r>
                      <a:r>
                        <a:rPr dirty="0" sz="1000" spc="50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Medically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Necessary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0033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35"/>
                        </a:spcBef>
                      </a:pPr>
                      <a:endParaRPr sz="1700">
                        <a:latin typeface="Times New Roman"/>
                        <a:cs typeface="Times New Roman"/>
                      </a:endParaRPr>
                    </a:p>
                    <a:p>
                      <a:pPr marL="136525" marR="113030" indent="-1587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$150Allowance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100%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Covered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44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35"/>
                        </a:spcBef>
                      </a:pPr>
                      <a:endParaRPr sz="1700">
                        <a:latin typeface="Times New Roman"/>
                        <a:cs typeface="Times New Roman"/>
                      </a:endParaRPr>
                    </a:p>
                    <a:p>
                      <a:pPr marL="220345" marR="212090" indent="1206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$120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$200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44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548005">
                <a:tc>
                  <a:txBody>
                    <a:bodyPr/>
                    <a:lstStyle/>
                    <a:p>
                      <a:pPr algn="ctr" marL="76200">
                        <a:lnSpc>
                          <a:spcPct val="100000"/>
                        </a:lnSpc>
                        <a:spcBef>
                          <a:spcPts val="925"/>
                        </a:spcBef>
                      </a:pPr>
                      <a:r>
                        <a:rPr dirty="0" sz="1000" spc="-10" b="1">
                          <a:latin typeface="Acumin Pro"/>
                          <a:cs typeface="Acumin Pro"/>
                        </a:rPr>
                        <a:t>Frequency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L="76200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Lenses/Frames/Contacts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17475">
                    <a:solidFill>
                      <a:srgbClr val="D4DEE3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300">
                        <a:latin typeface="Times New Roman"/>
                        <a:cs typeface="Times New Roman"/>
                      </a:endParaRPr>
                    </a:p>
                    <a:p>
                      <a:pPr marL="598805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12/24/12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Months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3810">
                    <a:solidFill>
                      <a:srgbClr val="D4DEE3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247015">
                <a:tc>
                  <a:txBody>
                    <a:bodyPr/>
                    <a:lstStyle/>
                    <a:p>
                      <a:pPr algn="ctr" marL="76200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 spc="-30" b="1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Vision</a:t>
                      </a:r>
                      <a:r>
                        <a:rPr dirty="0" sz="1000" spc="-45" b="1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Rates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4318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344E5A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167640">
                        <a:lnSpc>
                          <a:spcPct val="100000"/>
                        </a:lnSpc>
                        <a:spcBef>
                          <a:spcPts val="340"/>
                        </a:spcBef>
                      </a:pP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Rates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–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Biweekly</a:t>
                      </a:r>
                      <a:r>
                        <a:rPr dirty="0" sz="1000" spc="-2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Pay</a:t>
                      </a:r>
                      <a:r>
                        <a:rPr dirty="0" sz="1000" spc="-1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Period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3180">
                    <a:lnL w="76200">
                      <a:solidFill>
                        <a:srgbClr val="FFFFFF"/>
                      </a:solidFill>
                      <a:prstDash val="solid"/>
                    </a:lnL>
                    <a:lnR w="9525">
                      <a:solidFill>
                        <a:srgbClr val="FFFFFF"/>
                      </a:solidFill>
                      <a:prstDash val="solid"/>
                    </a:lnR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344E5A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217804">
                <a:tc>
                  <a:txBody>
                    <a:bodyPr/>
                    <a:lstStyle/>
                    <a:p>
                      <a:pPr algn="ctr" marL="76200">
                        <a:lnSpc>
                          <a:spcPts val="1110"/>
                        </a:lnSpc>
                        <a:spcBef>
                          <a:spcPts val="50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Employee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10"/>
                        </a:lnSpc>
                        <a:spcBef>
                          <a:spcPts val="505"/>
                        </a:spcBef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$2.74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4135">
                    <a:lnL w="76200">
                      <a:solidFill>
                        <a:srgbClr val="FFFFFF"/>
                      </a:solidFill>
                      <a:prstDash val="solid"/>
                    </a:lnL>
                    <a:lnT w="9525">
                      <a:solidFill>
                        <a:srgbClr val="FFFFFF"/>
                      </a:solidFill>
                      <a:prstDash val="solid"/>
                    </a:lnT>
                    <a:solidFill>
                      <a:srgbClr val="D4DEE3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algn="ctr" marL="762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+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Spouse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$5.20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152400">
                <a:tc>
                  <a:txBody>
                    <a:bodyPr/>
                    <a:lstStyle/>
                    <a:p>
                      <a:pPr algn="ctr" marL="76200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Employee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+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Children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00"/>
                        </a:lnSpc>
                      </a:pPr>
                      <a:r>
                        <a:rPr dirty="0" sz="1000" spc="-20">
                          <a:latin typeface="Acumin Pro"/>
                          <a:cs typeface="Acumin Pro"/>
                        </a:rPr>
                        <a:t>$5.47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223520">
                <a:tc>
                  <a:txBody>
                    <a:bodyPr/>
                    <a:lstStyle/>
                    <a:p>
                      <a:pPr algn="ctr" marL="76200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Family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$8.04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</a:tbl>
          </a:graphicData>
        </a:graphic>
      </p:graphicFrame>
      <p:sp>
        <p:nvSpPr>
          <p:cNvPr id="15" name="object 15" descr=""/>
          <p:cNvSpPr txBox="1"/>
          <p:nvPr/>
        </p:nvSpPr>
        <p:spPr>
          <a:xfrm>
            <a:off x="429259" y="9076459"/>
            <a:ext cx="6540500" cy="5975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31600"/>
              </a:lnSpc>
              <a:spcBef>
                <a:spcPts val="100"/>
              </a:spcBef>
            </a:pP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shown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guide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illustrative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only.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35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extent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summarized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herein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differs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from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underlying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details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specified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insurance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documents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that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govern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terms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and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conditions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25">
                <a:solidFill>
                  <a:srgbClr val="FFFFFF"/>
                </a:solidFill>
                <a:latin typeface="Acumin Pro"/>
                <a:cs typeface="Acumin Pro"/>
              </a:rPr>
              <a:t>of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insurance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described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guide,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underlying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insurance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documents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govern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all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cases.</a:t>
            </a:r>
            <a:endParaRPr sz="950">
              <a:latin typeface="Acumin Pro"/>
              <a:cs typeface="Acumin Pro"/>
            </a:endParaRPr>
          </a:p>
        </p:txBody>
      </p:sp>
      <p:sp>
        <p:nvSpPr>
          <p:cNvPr id="16" name="object 16" descr=""/>
          <p:cNvSpPr/>
          <p:nvPr/>
        </p:nvSpPr>
        <p:spPr>
          <a:xfrm>
            <a:off x="457200" y="1295400"/>
            <a:ext cx="2606040" cy="0"/>
          </a:xfrm>
          <a:custGeom>
            <a:avLst/>
            <a:gdLst/>
            <a:ahLst/>
            <a:cxnLst/>
            <a:rect l="l" t="t" r="r" b="b"/>
            <a:pathLst>
              <a:path w="2606040" h="0">
                <a:moveTo>
                  <a:pt x="0" y="0"/>
                </a:moveTo>
                <a:lnTo>
                  <a:pt x="2606040" y="0"/>
                </a:lnTo>
              </a:path>
            </a:pathLst>
          </a:custGeom>
          <a:ln w="381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17" name="object 17" descr=""/>
          <p:cNvSpPr/>
          <p:nvPr/>
        </p:nvSpPr>
        <p:spPr>
          <a:xfrm>
            <a:off x="457200" y="6176007"/>
            <a:ext cx="2606040" cy="0"/>
          </a:xfrm>
          <a:custGeom>
            <a:avLst/>
            <a:gdLst/>
            <a:ahLst/>
            <a:cxnLst/>
            <a:rect l="l" t="t" r="r" b="b"/>
            <a:pathLst>
              <a:path w="2606040" h="0">
                <a:moveTo>
                  <a:pt x="0" y="0"/>
                </a:moveTo>
                <a:lnTo>
                  <a:pt x="2606040" y="0"/>
                </a:lnTo>
              </a:path>
            </a:pathLst>
          </a:custGeom>
          <a:ln w="38100">
            <a:solidFill>
              <a:srgbClr val="FFFFFF"/>
            </a:solidFill>
          </a:ln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457200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60" h="0">
                <a:moveTo>
                  <a:pt x="0" y="0"/>
                </a:moveTo>
                <a:lnTo>
                  <a:pt x="592836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6431279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20" h="0">
                <a:moveTo>
                  <a:pt x="0" y="0"/>
                </a:moveTo>
                <a:lnTo>
                  <a:pt x="922019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 txBox="1"/>
          <p:nvPr/>
        </p:nvSpPr>
        <p:spPr>
          <a:xfrm>
            <a:off x="462280" y="589853"/>
            <a:ext cx="2601595" cy="605790"/>
          </a:xfrm>
          <a:prstGeom prst="rect">
            <a:avLst/>
          </a:prstGeom>
        </p:spPr>
        <p:txBody>
          <a:bodyPr wrap="square" lIns="0" tIns="8191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645"/>
              </a:spcBef>
            </a:pPr>
            <a:r>
              <a:rPr dirty="0" sz="2000" spc="-55" b="1">
                <a:solidFill>
                  <a:srgbClr val="344E5A"/>
                </a:solidFill>
                <a:latin typeface="Arial"/>
                <a:cs typeface="Arial"/>
              </a:rPr>
              <a:t>LIFE</a:t>
            </a:r>
            <a:r>
              <a:rPr dirty="0" sz="2000" spc="-8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2000" b="1">
                <a:solidFill>
                  <a:srgbClr val="344E5A"/>
                </a:solidFill>
                <a:latin typeface="Arial"/>
                <a:cs typeface="Arial"/>
              </a:rPr>
              <a:t>AND</a:t>
            </a:r>
            <a:r>
              <a:rPr dirty="0" sz="2000" spc="-10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2000" spc="-20" b="1">
                <a:solidFill>
                  <a:srgbClr val="344E5A"/>
                </a:solidFill>
                <a:latin typeface="Arial"/>
                <a:cs typeface="Arial"/>
              </a:rPr>
              <a:t>DISABILITY</a:t>
            </a:r>
            <a:endParaRPr sz="2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300"/>
              </a:spcBef>
            </a:pP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LIFE</a:t>
            </a:r>
            <a:r>
              <a:rPr dirty="0" sz="1100" spc="-1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INSURANCE</a:t>
            </a:r>
            <a:endParaRPr sz="1100">
              <a:latin typeface="Arial"/>
              <a:cs typeface="Arial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462280" y="1576053"/>
            <a:ext cx="3294379" cy="8388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1300"/>
              </a:lnSpc>
              <a:spcBef>
                <a:spcPts val="1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Basic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Life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Voluntary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Life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insurance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provides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for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financial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support in the untimely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passing of a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covered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participant.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41AD49"/>
                </a:solidFill>
                <a:latin typeface="Acumin Pro"/>
                <a:cs typeface="Acumin Pro"/>
              </a:rPr>
              <a:t>Click on</a:t>
            </a:r>
            <a:r>
              <a:rPr dirty="0" sz="1100" spc="-5">
                <a:solidFill>
                  <a:srgbClr val="41AD49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41AD49"/>
                </a:solidFill>
                <a:latin typeface="Acumin Pro"/>
                <a:cs typeface="Acumin Pro"/>
              </a:rPr>
              <a:t>the blue</a:t>
            </a:r>
            <a:r>
              <a:rPr dirty="0" sz="1100" spc="-5">
                <a:solidFill>
                  <a:srgbClr val="41AD49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41AD49"/>
                </a:solidFill>
                <a:latin typeface="Acumin Pro"/>
                <a:cs typeface="Acumin Pro"/>
              </a:rPr>
              <a:t>highlighted plans </a:t>
            </a:r>
            <a:r>
              <a:rPr dirty="0" sz="1100" spc="-10">
                <a:solidFill>
                  <a:srgbClr val="41AD49"/>
                </a:solidFill>
                <a:latin typeface="Acumin Pro"/>
                <a:cs typeface="Acumin Pro"/>
              </a:rPr>
              <a:t>below </a:t>
            </a:r>
            <a:r>
              <a:rPr dirty="0" sz="1100">
                <a:solidFill>
                  <a:srgbClr val="41AD49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41AD49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41AD49"/>
                </a:solidFill>
                <a:latin typeface="Acumin Pro"/>
                <a:cs typeface="Acumin Pro"/>
              </a:rPr>
              <a:t>a</a:t>
            </a:r>
            <a:r>
              <a:rPr dirty="0" sz="1100" spc="-5">
                <a:solidFill>
                  <a:srgbClr val="41AD49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41AD49"/>
                </a:solidFill>
                <a:latin typeface="Acumin Pro"/>
                <a:cs typeface="Acumin Pro"/>
              </a:rPr>
              <a:t>plan</a:t>
            </a:r>
            <a:r>
              <a:rPr dirty="0" sz="1100" spc="-5">
                <a:solidFill>
                  <a:srgbClr val="41AD49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41AD49"/>
                </a:solidFill>
                <a:latin typeface="Acumin Pro"/>
                <a:cs typeface="Acumin Pro"/>
              </a:rPr>
              <a:t>summary.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6" name="object 6" descr=""/>
          <p:cNvSpPr txBox="1"/>
          <p:nvPr/>
        </p:nvSpPr>
        <p:spPr>
          <a:xfrm>
            <a:off x="462280" y="2592231"/>
            <a:ext cx="3507104" cy="144843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u="sng" sz="1100" spc="-5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Basic</a:t>
            </a:r>
            <a:r>
              <a:rPr dirty="0" u="sng" sz="1100" spc="-1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Life</a:t>
            </a:r>
            <a:r>
              <a:rPr dirty="0" u="sng" sz="1100" spc="-1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&amp;</a:t>
            </a:r>
            <a:r>
              <a:rPr dirty="0" u="sng" sz="1100" spc="-1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AD&amp;D</a:t>
            </a:r>
            <a:endParaRPr sz="1100">
              <a:latin typeface="Arial"/>
              <a:cs typeface="Arial"/>
            </a:endParaRPr>
          </a:p>
          <a:p>
            <a:pPr marL="139065" marR="334645" indent="-114300">
              <a:lnSpc>
                <a:spcPct val="121200"/>
              </a:lnSpc>
              <a:buFont typeface="Acumin Pro"/>
              <a:buChar char="•"/>
              <a:tabLst>
                <a:tab pos="139065" algn="l"/>
                <a:tab pos="147320" algn="l"/>
              </a:tabLst>
            </a:pPr>
            <a:r>
              <a:rPr dirty="0" sz="1100">
                <a:solidFill>
                  <a:srgbClr val="344E5A"/>
                </a:solidFill>
                <a:latin typeface="Times New Roman"/>
                <a:cs typeface="Times New Roman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Benefit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amount: 1.5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times annual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earnings up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a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maximum benefit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$225,000.</a:t>
            </a:r>
            <a:endParaRPr sz="1100">
              <a:latin typeface="Acumin Pro"/>
              <a:cs typeface="Acumin Pro"/>
            </a:endParaRPr>
          </a:p>
          <a:p>
            <a:pPr marL="139065" marR="5080" indent="-114300">
              <a:lnSpc>
                <a:spcPct val="121300"/>
              </a:lnSpc>
              <a:buFont typeface="Acumin Pro"/>
              <a:buChar char="•"/>
              <a:tabLst>
                <a:tab pos="139065" algn="l"/>
                <a:tab pos="147320" algn="l"/>
              </a:tabLst>
            </a:pPr>
            <a:r>
              <a:rPr dirty="0" sz="1100">
                <a:solidFill>
                  <a:srgbClr val="344E5A"/>
                </a:solidFill>
                <a:latin typeface="Times New Roman"/>
                <a:cs typeface="Times New Roman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Please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advised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that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should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reach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age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65,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reduce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35%.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Should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reach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age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70,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reduce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50%.</a:t>
            </a:r>
            <a:endParaRPr sz="1100">
              <a:latin typeface="Acumin Pro"/>
              <a:cs typeface="Acumin Pro"/>
            </a:endParaRPr>
          </a:p>
          <a:p>
            <a:pPr marL="1479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479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Paid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7" name="object 7" descr=""/>
          <p:cNvSpPr txBox="1"/>
          <p:nvPr/>
        </p:nvSpPr>
        <p:spPr>
          <a:xfrm>
            <a:off x="462280" y="4218199"/>
            <a:ext cx="3589020" cy="124523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u="sng" sz="1100" spc="-3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Voluntary</a:t>
            </a:r>
            <a:r>
              <a:rPr dirty="0" u="sng" sz="1100" spc="1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Life</a:t>
            </a:r>
            <a:endParaRPr sz="1100">
              <a:latin typeface="Arial"/>
              <a:cs typeface="Arial"/>
            </a:endParaRPr>
          </a:p>
          <a:p>
            <a:pPr marL="139065" marR="151765" indent="-114300">
              <a:lnSpc>
                <a:spcPct val="121300"/>
              </a:lnSpc>
              <a:buFont typeface="Acumin Pro"/>
              <a:buChar char="•"/>
              <a:tabLst>
                <a:tab pos="139065" algn="l"/>
                <a:tab pos="147320" algn="l"/>
              </a:tabLst>
            </a:pPr>
            <a:r>
              <a:rPr dirty="0" sz="1100">
                <a:solidFill>
                  <a:srgbClr val="344E5A"/>
                </a:solidFill>
                <a:latin typeface="Times New Roman"/>
                <a:cs typeface="Times New Roman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 elect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Voluntary Life 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AD&amp;D for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the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employee,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spouse,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dependent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children.</a:t>
            </a:r>
            <a:endParaRPr sz="1100">
              <a:latin typeface="Acumin Pro"/>
              <a:cs typeface="Acumin Pro"/>
            </a:endParaRPr>
          </a:p>
          <a:p>
            <a:pPr marL="139065" marR="5080" indent="-114300">
              <a:lnSpc>
                <a:spcPct val="121300"/>
              </a:lnSpc>
              <a:buFont typeface="Acumin Pro"/>
              <a:buChar char="•"/>
              <a:tabLst>
                <a:tab pos="139065" algn="l"/>
                <a:tab pos="147320" algn="l"/>
              </a:tabLst>
            </a:pPr>
            <a:r>
              <a:rPr dirty="0" sz="1100">
                <a:solidFill>
                  <a:srgbClr val="344E5A"/>
                </a:solidFill>
                <a:latin typeface="Times New Roman"/>
                <a:cs typeface="Times New Roman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cost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based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amount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purchase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age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time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purchase</a:t>
            </a:r>
            <a:endParaRPr sz="1100">
              <a:latin typeface="Acumin Pro"/>
              <a:cs typeface="Acumin Pro"/>
            </a:endParaRPr>
          </a:p>
          <a:p>
            <a:pPr marL="147955" indent="-122555">
              <a:lnSpc>
                <a:spcPct val="100000"/>
              </a:lnSpc>
              <a:spcBef>
                <a:spcPts val="280"/>
              </a:spcBef>
              <a:buChar char="•"/>
              <a:tabLst>
                <a:tab pos="14795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Paid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8" name="object 8" descr=""/>
          <p:cNvSpPr txBox="1"/>
          <p:nvPr/>
        </p:nvSpPr>
        <p:spPr>
          <a:xfrm>
            <a:off x="462280" y="5577481"/>
            <a:ext cx="3407410" cy="432434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1200"/>
              </a:lnSpc>
              <a:spcBef>
                <a:spcPts val="1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Note: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 electing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outside of new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hire period, Evidence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of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lnsurability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submitted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9" name="object 9" descr=""/>
          <p:cNvSpPr txBox="1"/>
          <p:nvPr/>
        </p:nvSpPr>
        <p:spPr>
          <a:xfrm>
            <a:off x="444538" y="7904044"/>
            <a:ext cx="3380104" cy="6356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1300"/>
              </a:lnSpc>
              <a:spcBef>
                <a:spcPts val="1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Please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advised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that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should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reach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age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65,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your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reduce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35%.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Should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reach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age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70,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coverage will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reduce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50%.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0" name="object 10" descr=""/>
          <p:cNvSpPr/>
          <p:nvPr/>
        </p:nvSpPr>
        <p:spPr>
          <a:xfrm>
            <a:off x="4255770" y="1576082"/>
            <a:ext cx="3516629" cy="7308850"/>
          </a:xfrm>
          <a:custGeom>
            <a:avLst/>
            <a:gdLst/>
            <a:ahLst/>
            <a:cxnLst/>
            <a:rect l="l" t="t" r="r" b="b"/>
            <a:pathLst>
              <a:path w="3516629" h="7308850">
                <a:moveTo>
                  <a:pt x="0" y="7308837"/>
                </a:moveTo>
                <a:lnTo>
                  <a:pt x="3516629" y="7308837"/>
                </a:lnTo>
                <a:lnTo>
                  <a:pt x="3516629" y="0"/>
                </a:lnTo>
                <a:lnTo>
                  <a:pt x="0" y="0"/>
                </a:lnTo>
                <a:lnTo>
                  <a:pt x="0" y="7308837"/>
                </a:lnTo>
                <a:close/>
              </a:path>
            </a:pathLst>
          </a:custGeom>
          <a:solidFill>
            <a:srgbClr val="6E97AB"/>
          </a:solidFill>
        </p:spPr>
        <p:txBody>
          <a:bodyPr wrap="square" lIns="0" tIns="0" rIns="0" bIns="0" rtlCol="0"/>
          <a:lstStyle/>
          <a:p/>
        </p:txBody>
      </p:sp>
      <p:sp>
        <p:nvSpPr>
          <p:cNvPr id="11" name="object 11" descr=""/>
          <p:cNvSpPr txBox="1"/>
          <p:nvPr/>
        </p:nvSpPr>
        <p:spPr>
          <a:xfrm>
            <a:off x="4559300" y="1761360"/>
            <a:ext cx="787400" cy="23876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400" spc="-25" b="1">
                <a:solidFill>
                  <a:srgbClr val="FFFFFF"/>
                </a:solidFill>
                <a:latin typeface="Arial"/>
                <a:cs typeface="Arial"/>
              </a:rPr>
              <a:t>Disability</a:t>
            </a:r>
            <a:endParaRPr sz="1400">
              <a:latin typeface="Arial"/>
              <a:cs typeface="Arial"/>
            </a:endParaRPr>
          </a:p>
        </p:txBody>
      </p:sp>
      <p:sp>
        <p:nvSpPr>
          <p:cNvPr id="12" name="object 12" descr=""/>
          <p:cNvSpPr txBox="1"/>
          <p:nvPr/>
        </p:nvSpPr>
        <p:spPr>
          <a:xfrm>
            <a:off x="4559300" y="2170237"/>
            <a:ext cx="2643505" cy="8388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21200"/>
              </a:lnSpc>
              <a:spcBef>
                <a:spcPts val="100"/>
              </a:spcBef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Short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and 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Long-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Term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 Disability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insurance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provides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partial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income replacement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the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event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 a covered illness or accident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that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occurs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outside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1100" spc="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work.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3" name="object 13" descr=""/>
          <p:cNvSpPr txBox="1"/>
          <p:nvPr/>
        </p:nvSpPr>
        <p:spPr>
          <a:xfrm>
            <a:off x="4559300" y="3183760"/>
            <a:ext cx="1737360" cy="23876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u="sng" sz="1400" spc="-4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Short-</a:t>
            </a:r>
            <a:r>
              <a:rPr dirty="0" u="sng" sz="1400" spc="-7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Term</a:t>
            </a:r>
            <a:r>
              <a:rPr dirty="0" u="sng" sz="1400" spc="3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4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Disability</a:t>
            </a:r>
            <a:endParaRPr sz="1400">
              <a:latin typeface="Arial"/>
              <a:cs typeface="Arial"/>
            </a:endParaRPr>
          </a:p>
        </p:txBody>
      </p:sp>
      <p:sp>
        <p:nvSpPr>
          <p:cNvPr id="14" name="object 14" descr=""/>
          <p:cNvSpPr txBox="1"/>
          <p:nvPr/>
        </p:nvSpPr>
        <p:spPr>
          <a:xfrm>
            <a:off x="4648200" y="3592636"/>
            <a:ext cx="2517775" cy="6356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74930" marR="5080" indent="-62865">
              <a:lnSpc>
                <a:spcPct val="121300"/>
              </a:lnSpc>
              <a:spcBef>
                <a:spcPts val="100"/>
              </a:spcBef>
              <a:buSzPct val="90909"/>
              <a:buChar char="•"/>
              <a:tabLst>
                <a:tab pos="76200" algn="l"/>
              </a:tabLst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Benefits kick in once you have been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out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 the office due to your disability for </a:t>
            </a:r>
            <a:r>
              <a:rPr dirty="0" sz="1100" spc="-50">
                <a:solidFill>
                  <a:srgbClr val="FFFFFF"/>
                </a:solidFill>
                <a:latin typeface="Acumin Pro"/>
                <a:cs typeface="Acumin Pro"/>
              </a:rPr>
              <a:t>7 </a:t>
            </a:r>
            <a:r>
              <a:rPr dirty="0" sz="1100" spc="-50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days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illness/0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days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accident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5" name="object 15" descr=""/>
          <p:cNvSpPr txBox="1"/>
          <p:nvPr/>
        </p:nvSpPr>
        <p:spPr>
          <a:xfrm>
            <a:off x="4648200" y="4405551"/>
            <a:ext cx="2665730" cy="6356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74930" marR="5080" indent="-62865">
              <a:lnSpc>
                <a:spcPct val="121300"/>
              </a:lnSpc>
              <a:spcBef>
                <a:spcPts val="100"/>
              </a:spcBef>
              <a:buSzPct val="90909"/>
              <a:buChar char="•"/>
              <a:tabLst>
                <a:tab pos="76200" algn="l"/>
              </a:tabLst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Weekly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benefit checks will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 60% of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your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weekly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earnings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maximum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$1,500</a:t>
            </a:r>
            <a:endParaRPr sz="1100">
              <a:latin typeface="Acumin Pro"/>
              <a:cs typeface="Acumin Pro"/>
            </a:endParaRPr>
          </a:p>
          <a:p>
            <a:pPr marL="76200">
              <a:lnSpc>
                <a:spcPct val="100000"/>
              </a:lnSpc>
              <a:spcBef>
                <a:spcPts val="280"/>
              </a:spcBef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week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6" name="object 16" descr=""/>
          <p:cNvSpPr txBox="1"/>
          <p:nvPr/>
        </p:nvSpPr>
        <p:spPr>
          <a:xfrm>
            <a:off x="4648200" y="5218465"/>
            <a:ext cx="2556510" cy="8388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74930" marR="5080" indent="-62865">
              <a:lnSpc>
                <a:spcPct val="121300"/>
              </a:lnSpc>
              <a:spcBef>
                <a:spcPts val="100"/>
              </a:spcBef>
              <a:buSzPct val="90909"/>
              <a:buChar char="•"/>
              <a:tabLst>
                <a:tab pos="76200" algn="l"/>
              </a:tabLst>
            </a:pP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You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can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receive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these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weekly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benefits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checks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up to 13 weeks for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sickness/13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weeks for accident,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if you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continue to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be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out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 work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due to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your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disability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7" name="object 17" descr=""/>
          <p:cNvSpPr txBox="1"/>
          <p:nvPr/>
        </p:nvSpPr>
        <p:spPr>
          <a:xfrm>
            <a:off x="4559300" y="6270266"/>
            <a:ext cx="2759075" cy="1209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203200" indent="-190500">
              <a:lnSpc>
                <a:spcPct val="100000"/>
              </a:lnSpc>
              <a:spcBef>
                <a:spcPts val="100"/>
              </a:spcBef>
              <a:buChar char="•"/>
              <a:tabLst>
                <a:tab pos="203200" algn="l"/>
              </a:tabLst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Employer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paid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Clr>
                <a:srgbClr val="FFFFFF"/>
              </a:buClr>
              <a:buFont typeface="Acumin Pro"/>
              <a:buChar char="•"/>
            </a:pPr>
            <a:endParaRPr sz="13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u="sng" sz="1400" spc="-5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Long-</a:t>
            </a:r>
            <a:r>
              <a:rPr dirty="0" u="sng" sz="1400" spc="-7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Term</a:t>
            </a:r>
            <a:r>
              <a:rPr dirty="0" u="sng" sz="1400" spc="1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400" spc="-1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Disability</a:t>
            </a:r>
            <a:endParaRPr sz="1400">
              <a:latin typeface="Arial"/>
              <a:cs typeface="Arial"/>
            </a:endParaRPr>
          </a:p>
          <a:p>
            <a:pPr lvl="1" marL="163830" marR="5080" indent="-62865">
              <a:lnSpc>
                <a:spcPct val="121300"/>
              </a:lnSpc>
              <a:spcBef>
                <a:spcPts val="1540"/>
              </a:spcBef>
              <a:buSzPct val="90909"/>
              <a:buChar char="•"/>
              <a:tabLst>
                <a:tab pos="165100" algn="l"/>
              </a:tabLst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Benefits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kick in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once you have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been out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of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work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90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days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18" name="object 18" descr=""/>
          <p:cNvSpPr txBox="1"/>
          <p:nvPr/>
        </p:nvSpPr>
        <p:spPr>
          <a:xfrm>
            <a:off x="4648164" y="7656675"/>
            <a:ext cx="2513965" cy="63563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74930" marR="5080" indent="-62865">
              <a:lnSpc>
                <a:spcPct val="121300"/>
              </a:lnSpc>
              <a:spcBef>
                <a:spcPts val="100"/>
              </a:spcBef>
              <a:buSzPct val="90909"/>
              <a:buChar char="•"/>
              <a:tabLst>
                <a:tab pos="76200" algn="l"/>
              </a:tabLst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Monthly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checks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will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60%</a:t>
            </a:r>
            <a:r>
              <a:rPr dirty="0" sz="1100" spc="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of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your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monthly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earnings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maximum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endParaRPr sz="1100">
              <a:latin typeface="Acumin Pro"/>
              <a:cs typeface="Acumin Pro"/>
            </a:endParaRPr>
          </a:p>
          <a:p>
            <a:pPr marL="76200">
              <a:lnSpc>
                <a:spcPct val="100000"/>
              </a:lnSpc>
              <a:spcBef>
                <a:spcPts val="280"/>
              </a:spcBef>
            </a:pP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$12,500/month</a:t>
            </a:r>
            <a:endParaRPr sz="1100">
              <a:latin typeface="Acumin Pro"/>
              <a:cs typeface="Acumin Pro"/>
            </a:endParaRPr>
          </a:p>
        </p:txBody>
      </p:sp>
      <p:graphicFrame>
        <p:nvGraphicFramePr>
          <p:cNvPr id="19" name="object 19" descr=""/>
          <p:cNvGraphicFramePr>
            <a:graphicFrameLocks noGrp="1"/>
          </p:cNvGraphicFramePr>
          <p:nvPr/>
        </p:nvGraphicFramePr>
        <p:xfrm>
          <a:off x="457200" y="6256337"/>
          <a:ext cx="3657600" cy="1535429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234440"/>
                <a:gridCol w="1310640"/>
                <a:gridCol w="1036319"/>
              </a:tblGrid>
              <a:tr h="395605">
                <a:tc>
                  <a:txBody>
                    <a:bodyPr/>
                    <a:lstStyle/>
                    <a:p>
                      <a:pPr marL="350520" marR="334010" indent="-8890">
                        <a:lnSpc>
                          <a:spcPct val="100000"/>
                        </a:lnSpc>
                        <a:spcBef>
                          <a:spcPts val="325"/>
                        </a:spcBef>
                      </a:pP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Employee Coverage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1275">
                    <a:lnR w="76200">
                      <a:solidFill>
                        <a:srgbClr val="FFFFFF"/>
                      </a:solidFill>
                      <a:prstDash val="solid"/>
                    </a:lnR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344E5A"/>
                    </a:solidFill>
                  </a:tcPr>
                </a:tc>
                <a:tc>
                  <a:txBody>
                    <a:bodyPr/>
                    <a:lstStyle/>
                    <a:p>
                      <a:pPr marL="388620" marR="381000" indent="58419">
                        <a:lnSpc>
                          <a:spcPct val="100000"/>
                        </a:lnSpc>
                        <a:spcBef>
                          <a:spcPts val="325"/>
                        </a:spcBef>
                      </a:pP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Spouse Coverage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1275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344E5A"/>
                    </a:solidFill>
                  </a:tcPr>
                </a:tc>
                <a:tc>
                  <a:txBody>
                    <a:bodyPr/>
                    <a:lstStyle/>
                    <a:p>
                      <a:pPr marL="251460" marR="243840" indent="120014">
                        <a:lnSpc>
                          <a:spcPct val="100000"/>
                        </a:lnSpc>
                        <a:spcBef>
                          <a:spcPts val="325"/>
                        </a:spcBef>
                      </a:pPr>
                      <a:r>
                        <a:rPr dirty="0" sz="10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Child Coverage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41275">
                    <a:lnL w="76200">
                      <a:solidFill>
                        <a:srgbClr val="FFFFFF"/>
                      </a:solidFill>
                      <a:prstDash val="solid"/>
                    </a:lnL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344E5A"/>
                    </a:solidFill>
                  </a:tcPr>
                </a:tc>
              </a:tr>
              <a:tr h="262890">
                <a:tc>
                  <a:txBody>
                    <a:bodyPr/>
                    <a:lstStyle/>
                    <a:p>
                      <a:pPr marL="126364">
                        <a:lnSpc>
                          <a:spcPts val="1110"/>
                        </a:lnSpc>
                        <a:spcBef>
                          <a:spcPts val="860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Increments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of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09220"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solidFill>
                      <a:srgbClr val="D4DEE3"/>
                    </a:solidFill>
                  </a:tcPr>
                </a:tc>
                <a:tc rowSpan="7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20"/>
                        </a:spcBef>
                      </a:pPr>
                      <a:endParaRPr sz="1250">
                        <a:latin typeface="Times New Roman"/>
                        <a:cs typeface="Times New Roman"/>
                      </a:endParaRPr>
                    </a:p>
                    <a:p>
                      <a:pPr algn="ctr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Increments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of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$5,000up</a:t>
                      </a:r>
                      <a:r>
                        <a:rPr dirty="0" sz="1000" spc="-4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to</a:t>
                      </a:r>
                      <a:endParaRPr sz="1000">
                        <a:latin typeface="Acumin Pro"/>
                        <a:cs typeface="Acumin Pro"/>
                      </a:endParaRPr>
                    </a:p>
                    <a:p>
                      <a:pPr algn="ctr" marL="140970" marR="132715" indent="-635">
                        <a:lnSpc>
                          <a:spcPct val="10000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$250,000,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not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to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exceed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50%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of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the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employee</a:t>
                      </a:r>
                      <a:r>
                        <a:rPr dirty="0" sz="1000" spc="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election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0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T w="9525">
                      <a:solidFill>
                        <a:srgbClr val="FFFFFF"/>
                      </a:solidFill>
                      <a:prstDash val="solid"/>
                    </a:lnT>
                    <a:solidFill>
                      <a:srgbClr val="D4DEE3"/>
                    </a:solidFill>
                  </a:tcPr>
                </a:tc>
              </a:tr>
              <a:tr h="152400">
                <a:tc>
                  <a:txBody>
                    <a:bodyPr/>
                    <a:lstStyle/>
                    <a:p>
                      <a:pPr marL="126364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$10,000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up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to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8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150495">
                <a:tc>
                  <a:txBody>
                    <a:bodyPr/>
                    <a:lstStyle/>
                    <a:p>
                      <a:pPr marL="126364">
                        <a:lnSpc>
                          <a:spcPts val="1085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maximum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of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8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153670">
                <a:tc>
                  <a:txBody>
                    <a:bodyPr/>
                    <a:lstStyle/>
                    <a:p>
                      <a:pPr marL="126364">
                        <a:lnSpc>
                          <a:spcPts val="111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$500,000,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 not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to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 rowSpan="2">
                  <a:txBody>
                    <a:bodyPr/>
                    <a:lstStyle/>
                    <a:p>
                      <a:pPr marL="212725">
                        <a:lnSpc>
                          <a:spcPts val="1135"/>
                        </a:lnSpc>
                        <a:spcBef>
                          <a:spcPts val="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Flat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$5,000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3175">
                <a:tc rowSpan="2">
                  <a:txBody>
                    <a:bodyPr/>
                    <a:lstStyle/>
                    <a:p>
                      <a:pPr marL="126364">
                        <a:lnSpc>
                          <a:spcPts val="1100"/>
                        </a:lnSpc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exceed 5x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your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635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148590"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8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solidFill>
                      <a:srgbClr val="D4DEE3"/>
                    </a:solidFill>
                  </a:tcPr>
                </a:tc>
              </a:tr>
              <a:tr h="268605">
                <a:tc>
                  <a:txBody>
                    <a:bodyPr/>
                    <a:lstStyle/>
                    <a:p>
                      <a:pPr marL="126364">
                        <a:lnSpc>
                          <a:spcPts val="1190"/>
                        </a:lnSpc>
                      </a:pPr>
                      <a:r>
                        <a:rPr dirty="0" sz="1000" spc="-10">
                          <a:latin typeface="Acumin Pro"/>
                          <a:cs typeface="Acumin Pro"/>
                        </a:rPr>
                        <a:t>earnings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0">
                    <a:lnR w="76200">
                      <a:solidFill>
                        <a:srgbClr val="FFFFFF"/>
                      </a:solidFill>
                      <a:prstDash val="solid"/>
                    </a:lnR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 vMerge="1">
                  <a:txBody>
                    <a:bodyPr/>
                    <a:lstStyle/>
                    <a:p>
                      <a:pPr/>
                    </a:p>
                  </a:txBody>
                  <a:tcPr marL="0" marR="0" marB="0" marT="2540">
                    <a:lnL w="76200">
                      <a:solidFill>
                        <a:srgbClr val="FFFFFF"/>
                      </a:solidFill>
                      <a:prstDash val="solid"/>
                    </a:lnL>
                    <a:lnR w="76200">
                      <a:solidFill>
                        <a:srgbClr val="FFFFFF"/>
                      </a:solidFill>
                      <a:prstDash val="solid"/>
                    </a:lnR>
                    <a:lnT w="9525">
                      <a:solidFill>
                        <a:srgbClr val="FFFFFF"/>
                      </a:solidFill>
                      <a:prstDash val="solid"/>
                    </a:lnT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0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76200">
                      <a:solidFill>
                        <a:srgbClr val="FFFFFF"/>
                      </a:solidFill>
                      <a:prstDash val="solid"/>
                    </a:lnL>
                    <a:lnB w="9525">
                      <a:solidFill>
                        <a:srgbClr val="FFFFFF"/>
                      </a:solidFill>
                      <a:prstDash val="solid"/>
                    </a:lnB>
                    <a:solidFill>
                      <a:srgbClr val="D4DEE3"/>
                    </a:solidFill>
                  </a:tcPr>
                </a:tc>
              </a:tr>
            </a:tbl>
          </a:graphicData>
        </a:graphic>
      </p:graphicFrame>
      <p:sp>
        <p:nvSpPr>
          <p:cNvPr id="20" name="object 20" descr=""/>
          <p:cNvSpPr/>
          <p:nvPr/>
        </p:nvSpPr>
        <p:spPr>
          <a:xfrm>
            <a:off x="0" y="8884919"/>
            <a:ext cx="7772400" cy="1173480"/>
          </a:xfrm>
          <a:custGeom>
            <a:avLst/>
            <a:gdLst/>
            <a:ahLst/>
            <a:cxnLst/>
            <a:rect l="l" t="t" r="r" b="b"/>
            <a:pathLst>
              <a:path w="7772400" h="1173479">
                <a:moveTo>
                  <a:pt x="7772400" y="0"/>
                </a:moveTo>
                <a:lnTo>
                  <a:pt x="0" y="0"/>
                </a:lnTo>
                <a:lnTo>
                  <a:pt x="0" y="1173479"/>
                </a:lnTo>
                <a:lnTo>
                  <a:pt x="7772400" y="1173479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  <p:sp>
        <p:nvSpPr>
          <p:cNvPr id="21" name="object 21" descr=""/>
          <p:cNvSpPr txBox="1"/>
          <p:nvPr/>
        </p:nvSpPr>
        <p:spPr>
          <a:xfrm>
            <a:off x="444500" y="8505212"/>
            <a:ext cx="5179060" cy="13360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algn="r" marL="62865" marR="5080" indent="-62865">
              <a:lnSpc>
                <a:spcPct val="100000"/>
              </a:lnSpc>
              <a:spcBef>
                <a:spcPts val="100"/>
              </a:spcBef>
              <a:buSzPct val="90909"/>
              <a:buChar char="•"/>
              <a:tabLst>
                <a:tab pos="62865" algn="l"/>
              </a:tabLst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Employer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Paid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2050">
              <a:latin typeface="Acumin Pro"/>
              <a:cs typeface="Acumin Pro"/>
            </a:endParaRPr>
          </a:p>
          <a:p>
            <a:pPr marL="12700" marR="748030">
              <a:lnSpc>
                <a:spcPct val="113999"/>
              </a:lnSpc>
            </a:pP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shown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guide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illustrative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only.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35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extent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25">
                <a:solidFill>
                  <a:srgbClr val="FFFFFF"/>
                </a:solidFill>
                <a:latin typeface="Acumin Pro"/>
                <a:cs typeface="Acumin Pro"/>
              </a:rPr>
              <a:t>the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benefit</a:t>
            </a:r>
            <a:r>
              <a:rPr dirty="0" sz="95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information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summarized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herein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differs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from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underlying</a:t>
            </a:r>
            <a:r>
              <a:rPr dirty="0" sz="95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details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specified</a:t>
            </a:r>
            <a:r>
              <a:rPr dirty="0" sz="95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insurance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documents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that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govern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terms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and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conditions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25">
                <a:solidFill>
                  <a:srgbClr val="FFFFFF"/>
                </a:solidFill>
                <a:latin typeface="Acumin Pro"/>
                <a:cs typeface="Acumin Pro"/>
              </a:rPr>
              <a:t>the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plans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insurance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described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guide,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underlying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insurance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documents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20">
                <a:solidFill>
                  <a:srgbClr val="FFFFFF"/>
                </a:solidFill>
                <a:latin typeface="Acumin Pro"/>
                <a:cs typeface="Acumin Pro"/>
              </a:rPr>
              <a:t>will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govern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>
                <a:solidFill>
                  <a:srgbClr val="FFFFFF"/>
                </a:solidFill>
                <a:latin typeface="Acumin Pro"/>
                <a:cs typeface="Acumin Pro"/>
              </a:rPr>
              <a:t>all</a:t>
            </a:r>
            <a:r>
              <a:rPr dirty="0" sz="95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950" spc="-10">
                <a:solidFill>
                  <a:srgbClr val="FFFFFF"/>
                </a:solidFill>
                <a:latin typeface="Acumin Pro"/>
                <a:cs typeface="Acumin Pro"/>
              </a:rPr>
              <a:t>cases.</a:t>
            </a:r>
            <a:endParaRPr sz="950">
              <a:latin typeface="Acumin Pro"/>
              <a:cs typeface="Acumin Pro"/>
            </a:endParaRPr>
          </a:p>
        </p:txBody>
      </p:sp>
      <p:grpSp>
        <p:nvGrpSpPr>
          <p:cNvPr id="22" name="object 22" descr=""/>
          <p:cNvGrpSpPr/>
          <p:nvPr/>
        </p:nvGrpSpPr>
        <p:grpSpPr>
          <a:xfrm>
            <a:off x="4580876" y="2081537"/>
            <a:ext cx="2740660" cy="7715250"/>
            <a:chOff x="4580876" y="2081537"/>
            <a:chExt cx="2740660" cy="7715250"/>
          </a:xfrm>
        </p:grpSpPr>
        <p:pic>
          <p:nvPicPr>
            <p:cNvPr id="23" name="object 23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5782691" y="8420100"/>
              <a:ext cx="1456309" cy="1325880"/>
            </a:xfrm>
            <a:prstGeom prst="rect">
              <a:avLst/>
            </a:prstGeom>
          </p:spPr>
        </p:pic>
        <p:sp>
          <p:nvSpPr>
            <p:cNvPr id="24" name="object 24" descr=""/>
            <p:cNvSpPr/>
            <p:nvPr/>
          </p:nvSpPr>
          <p:spPr>
            <a:xfrm>
              <a:off x="5782687" y="8420098"/>
              <a:ext cx="1456690" cy="1325880"/>
            </a:xfrm>
            <a:custGeom>
              <a:avLst/>
              <a:gdLst/>
              <a:ahLst/>
              <a:cxnLst/>
              <a:rect l="l" t="t" r="r" b="b"/>
              <a:pathLst>
                <a:path w="1456690" h="1325879">
                  <a:moveTo>
                    <a:pt x="728154" y="1325879"/>
                  </a:moveTo>
                  <a:lnTo>
                    <a:pt x="778008" y="1324350"/>
                  </a:lnTo>
                  <a:lnTo>
                    <a:pt x="826960" y="1319828"/>
                  </a:lnTo>
                  <a:lnTo>
                    <a:pt x="874902" y="1312411"/>
                  </a:lnTo>
                  <a:lnTo>
                    <a:pt x="921725" y="1302198"/>
                  </a:lnTo>
                  <a:lnTo>
                    <a:pt x="967322" y="1289289"/>
                  </a:lnTo>
                  <a:lnTo>
                    <a:pt x="1011583" y="1273782"/>
                  </a:lnTo>
                  <a:lnTo>
                    <a:pt x="1054401" y="1255775"/>
                  </a:lnTo>
                  <a:lnTo>
                    <a:pt x="1095666" y="1235368"/>
                  </a:lnTo>
                  <a:lnTo>
                    <a:pt x="1135271" y="1212659"/>
                  </a:lnTo>
                  <a:lnTo>
                    <a:pt x="1173106" y="1187747"/>
                  </a:lnTo>
                  <a:lnTo>
                    <a:pt x="1209064" y="1160730"/>
                  </a:lnTo>
                  <a:lnTo>
                    <a:pt x="1243036" y="1131708"/>
                  </a:lnTo>
                  <a:lnTo>
                    <a:pt x="1274913" y="1100778"/>
                  </a:lnTo>
                  <a:lnTo>
                    <a:pt x="1304587" y="1068041"/>
                  </a:lnTo>
                  <a:lnTo>
                    <a:pt x="1331950" y="1033594"/>
                  </a:lnTo>
                  <a:lnTo>
                    <a:pt x="1356893" y="997537"/>
                  </a:lnTo>
                  <a:lnTo>
                    <a:pt x="1379308" y="959967"/>
                  </a:lnTo>
                  <a:lnTo>
                    <a:pt x="1399086" y="920984"/>
                  </a:lnTo>
                  <a:lnTo>
                    <a:pt x="1416119" y="880687"/>
                  </a:lnTo>
                  <a:lnTo>
                    <a:pt x="1430298" y="839174"/>
                  </a:lnTo>
                  <a:lnTo>
                    <a:pt x="1441515" y="796544"/>
                  </a:lnTo>
                  <a:lnTo>
                    <a:pt x="1449661" y="752896"/>
                  </a:lnTo>
                  <a:lnTo>
                    <a:pt x="1454629" y="708328"/>
                  </a:lnTo>
                  <a:lnTo>
                    <a:pt x="1456308" y="662939"/>
                  </a:lnTo>
                  <a:lnTo>
                    <a:pt x="1454629" y="617551"/>
                  </a:lnTo>
                  <a:lnTo>
                    <a:pt x="1449661" y="572983"/>
                  </a:lnTo>
                  <a:lnTo>
                    <a:pt x="1441515" y="529335"/>
                  </a:lnTo>
                  <a:lnTo>
                    <a:pt x="1430298" y="486705"/>
                  </a:lnTo>
                  <a:lnTo>
                    <a:pt x="1416119" y="445192"/>
                  </a:lnTo>
                  <a:lnTo>
                    <a:pt x="1399086" y="404895"/>
                  </a:lnTo>
                  <a:lnTo>
                    <a:pt x="1379308" y="365912"/>
                  </a:lnTo>
                  <a:lnTo>
                    <a:pt x="1356893" y="328342"/>
                  </a:lnTo>
                  <a:lnTo>
                    <a:pt x="1331950" y="292285"/>
                  </a:lnTo>
                  <a:lnTo>
                    <a:pt x="1304587" y="257838"/>
                  </a:lnTo>
                  <a:lnTo>
                    <a:pt x="1274913" y="225101"/>
                  </a:lnTo>
                  <a:lnTo>
                    <a:pt x="1243036" y="194171"/>
                  </a:lnTo>
                  <a:lnTo>
                    <a:pt x="1209064" y="165149"/>
                  </a:lnTo>
                  <a:lnTo>
                    <a:pt x="1173106" y="138132"/>
                  </a:lnTo>
                  <a:lnTo>
                    <a:pt x="1135271" y="113220"/>
                  </a:lnTo>
                  <a:lnTo>
                    <a:pt x="1095666" y="90511"/>
                  </a:lnTo>
                  <a:lnTo>
                    <a:pt x="1054401" y="70104"/>
                  </a:lnTo>
                  <a:lnTo>
                    <a:pt x="1011583" y="52097"/>
                  </a:lnTo>
                  <a:lnTo>
                    <a:pt x="967322" y="36590"/>
                  </a:lnTo>
                  <a:lnTo>
                    <a:pt x="921725" y="23681"/>
                  </a:lnTo>
                  <a:lnTo>
                    <a:pt x="874902" y="13468"/>
                  </a:lnTo>
                  <a:lnTo>
                    <a:pt x="826960" y="6051"/>
                  </a:lnTo>
                  <a:lnTo>
                    <a:pt x="778008" y="1529"/>
                  </a:lnTo>
                  <a:lnTo>
                    <a:pt x="728154" y="0"/>
                  </a:lnTo>
                  <a:lnTo>
                    <a:pt x="678300" y="1529"/>
                  </a:lnTo>
                  <a:lnTo>
                    <a:pt x="629348" y="6051"/>
                  </a:lnTo>
                  <a:lnTo>
                    <a:pt x="581406" y="13468"/>
                  </a:lnTo>
                  <a:lnTo>
                    <a:pt x="534583" y="23681"/>
                  </a:lnTo>
                  <a:lnTo>
                    <a:pt x="488986" y="36590"/>
                  </a:lnTo>
                  <a:lnTo>
                    <a:pt x="444725" y="52097"/>
                  </a:lnTo>
                  <a:lnTo>
                    <a:pt x="401907" y="70104"/>
                  </a:lnTo>
                  <a:lnTo>
                    <a:pt x="360642" y="90511"/>
                  </a:lnTo>
                  <a:lnTo>
                    <a:pt x="321037" y="113220"/>
                  </a:lnTo>
                  <a:lnTo>
                    <a:pt x="283202" y="138132"/>
                  </a:lnTo>
                  <a:lnTo>
                    <a:pt x="247244" y="165149"/>
                  </a:lnTo>
                  <a:lnTo>
                    <a:pt x="213272" y="194171"/>
                  </a:lnTo>
                  <a:lnTo>
                    <a:pt x="181395" y="225101"/>
                  </a:lnTo>
                  <a:lnTo>
                    <a:pt x="151721" y="257838"/>
                  </a:lnTo>
                  <a:lnTo>
                    <a:pt x="124358" y="292285"/>
                  </a:lnTo>
                  <a:lnTo>
                    <a:pt x="99415" y="328342"/>
                  </a:lnTo>
                  <a:lnTo>
                    <a:pt x="77000" y="365912"/>
                  </a:lnTo>
                  <a:lnTo>
                    <a:pt x="57222" y="404895"/>
                  </a:lnTo>
                  <a:lnTo>
                    <a:pt x="40189" y="445192"/>
                  </a:lnTo>
                  <a:lnTo>
                    <a:pt x="26010" y="486705"/>
                  </a:lnTo>
                  <a:lnTo>
                    <a:pt x="14793" y="529335"/>
                  </a:lnTo>
                  <a:lnTo>
                    <a:pt x="6647" y="572983"/>
                  </a:lnTo>
                  <a:lnTo>
                    <a:pt x="1679" y="617551"/>
                  </a:lnTo>
                  <a:lnTo>
                    <a:pt x="0" y="662939"/>
                  </a:lnTo>
                  <a:lnTo>
                    <a:pt x="1679" y="708328"/>
                  </a:lnTo>
                  <a:lnTo>
                    <a:pt x="6647" y="752896"/>
                  </a:lnTo>
                  <a:lnTo>
                    <a:pt x="14793" y="796544"/>
                  </a:lnTo>
                  <a:lnTo>
                    <a:pt x="26010" y="839174"/>
                  </a:lnTo>
                  <a:lnTo>
                    <a:pt x="40189" y="880687"/>
                  </a:lnTo>
                  <a:lnTo>
                    <a:pt x="57222" y="920984"/>
                  </a:lnTo>
                  <a:lnTo>
                    <a:pt x="77000" y="959967"/>
                  </a:lnTo>
                  <a:lnTo>
                    <a:pt x="99415" y="997537"/>
                  </a:lnTo>
                  <a:lnTo>
                    <a:pt x="124358" y="1033594"/>
                  </a:lnTo>
                  <a:lnTo>
                    <a:pt x="151721" y="1068041"/>
                  </a:lnTo>
                  <a:lnTo>
                    <a:pt x="181395" y="1100778"/>
                  </a:lnTo>
                  <a:lnTo>
                    <a:pt x="213272" y="1131708"/>
                  </a:lnTo>
                  <a:lnTo>
                    <a:pt x="247244" y="1160730"/>
                  </a:lnTo>
                  <a:lnTo>
                    <a:pt x="283202" y="1187747"/>
                  </a:lnTo>
                  <a:lnTo>
                    <a:pt x="321037" y="1212659"/>
                  </a:lnTo>
                  <a:lnTo>
                    <a:pt x="360642" y="1235368"/>
                  </a:lnTo>
                  <a:lnTo>
                    <a:pt x="401907" y="1255775"/>
                  </a:lnTo>
                  <a:lnTo>
                    <a:pt x="444725" y="1273782"/>
                  </a:lnTo>
                  <a:lnTo>
                    <a:pt x="488986" y="1289289"/>
                  </a:lnTo>
                  <a:lnTo>
                    <a:pt x="534583" y="1302198"/>
                  </a:lnTo>
                  <a:lnTo>
                    <a:pt x="581406" y="1312411"/>
                  </a:lnTo>
                  <a:lnTo>
                    <a:pt x="629348" y="1319828"/>
                  </a:lnTo>
                  <a:lnTo>
                    <a:pt x="678300" y="1324350"/>
                  </a:lnTo>
                  <a:lnTo>
                    <a:pt x="728154" y="1325879"/>
                  </a:lnTo>
                  <a:close/>
                </a:path>
              </a:pathLst>
            </a:custGeom>
            <a:ln w="101600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5" name="object 25" descr=""/>
            <p:cNvSpPr/>
            <p:nvPr/>
          </p:nvSpPr>
          <p:spPr>
            <a:xfrm>
              <a:off x="4587226" y="2087887"/>
              <a:ext cx="2727960" cy="8890"/>
            </a:xfrm>
            <a:custGeom>
              <a:avLst/>
              <a:gdLst/>
              <a:ahLst/>
              <a:cxnLst/>
              <a:rect l="l" t="t" r="r" b="b"/>
              <a:pathLst>
                <a:path w="2727959" h="8889">
                  <a:moveTo>
                    <a:pt x="0" y="8877"/>
                  </a:moveTo>
                  <a:lnTo>
                    <a:pt x="2727960" y="0"/>
                  </a:lnTo>
                </a:path>
              </a:pathLst>
            </a:custGeom>
            <a:ln w="12700">
              <a:solidFill>
                <a:srgbClr val="344E5A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1493520"/>
            <a:chOff x="0" y="0"/>
            <a:chExt cx="7772400" cy="1493520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1493520"/>
            </a:xfrm>
            <a:custGeom>
              <a:avLst/>
              <a:gdLst/>
              <a:ahLst/>
              <a:cxnLst/>
              <a:rect l="l" t="t" r="r" b="b"/>
              <a:pathLst>
                <a:path w="7772400" h="1493520">
                  <a:moveTo>
                    <a:pt x="7772400" y="0"/>
                  </a:moveTo>
                  <a:lnTo>
                    <a:pt x="0" y="0"/>
                  </a:lnTo>
                  <a:lnTo>
                    <a:pt x="0" y="1079868"/>
                  </a:lnTo>
                  <a:lnTo>
                    <a:pt x="579120" y="1493507"/>
                  </a:lnTo>
                  <a:lnTo>
                    <a:pt x="7772400" y="1493507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457200" y="327658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19" h="0">
                  <a:moveTo>
                    <a:pt x="922019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1424939" y="327658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59" h="0">
                  <a:moveTo>
                    <a:pt x="5928360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6" name="object 6" descr=""/>
          <p:cNvSpPr txBox="1"/>
          <p:nvPr/>
        </p:nvSpPr>
        <p:spPr>
          <a:xfrm>
            <a:off x="688340" y="1916087"/>
            <a:ext cx="6433185" cy="705739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224154" marR="853440" indent="-212090">
              <a:lnSpc>
                <a:spcPct val="136300"/>
              </a:lnSpc>
              <a:spcBef>
                <a:spcPts val="100"/>
              </a:spcBef>
              <a:buChar char="•"/>
              <a:tabLst>
                <a:tab pos="224154" algn="l"/>
                <a:tab pos="2413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u="sng" sz="1100" spc="-3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OneGuide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– Cigna’s OneGuide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Team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is ready and waiting to help with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personal</a:t>
            </a:r>
            <a:r>
              <a:rPr dirty="0" sz="1100" spc="50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support available. They can answer all of your health plan questions and so much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more.</a:t>
            </a:r>
            <a:endParaRPr sz="1100">
              <a:latin typeface="Acumin Pro"/>
              <a:cs typeface="Acumin Pro"/>
            </a:endParaRPr>
          </a:p>
          <a:p>
            <a:pPr marL="224154" marR="467359">
              <a:lnSpc>
                <a:spcPts val="1870"/>
              </a:lnSpc>
              <a:spcBef>
                <a:spcPts val="10"/>
              </a:spcBef>
            </a:pP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Call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800.CIGNA24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click-to-chat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mycigna.com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use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MyCigna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app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automatically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connected with a OneGuide Rep who will help guide you where to you need to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go.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5"/>
              </a:spcBef>
            </a:pPr>
            <a:endParaRPr sz="1350">
              <a:latin typeface="Acumin Pro"/>
              <a:cs typeface="Acumin Pro"/>
            </a:endParaRPr>
          </a:p>
          <a:p>
            <a:pPr marL="224154" marR="1609090" indent="-212090">
              <a:lnSpc>
                <a:spcPct val="136300"/>
              </a:lnSpc>
              <a:spcBef>
                <a:spcPts val="5"/>
              </a:spcBef>
              <a:buChar char="•"/>
              <a:tabLst>
                <a:tab pos="224154" algn="l"/>
                <a:tab pos="2413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u="sng" sz="1100" spc="-5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Talk</a:t>
            </a:r>
            <a:r>
              <a:rPr dirty="0" u="sng" sz="1100" spc="-3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Space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–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convenient, safe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 secure online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therapy from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any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location.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Learn more at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talkspace.com/cigna.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Clr>
                <a:srgbClr val="344E5A"/>
              </a:buClr>
              <a:buFont typeface="Acumin Pro"/>
              <a:buChar char="•"/>
            </a:pPr>
            <a:endParaRPr sz="1400">
              <a:latin typeface="Acumin Pro"/>
              <a:cs typeface="Acumin Pro"/>
            </a:endParaRPr>
          </a:p>
          <a:p>
            <a:pPr marL="224154" marR="34290" indent="-212090">
              <a:lnSpc>
                <a:spcPct val="136300"/>
              </a:lnSpc>
              <a:spcBef>
                <a:spcPts val="5"/>
              </a:spcBef>
              <a:buChar char="•"/>
              <a:tabLst>
                <a:tab pos="224154" algn="l"/>
                <a:tab pos="2413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u="sng" sz="11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MDLive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– Behavioral/mental health virtual care – in-office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quality, at-home privacy and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convenience, 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schedule an appointment online, go 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mycigna.com or call MDLive directly at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888.726.3171.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Clr>
                <a:srgbClr val="344E5A"/>
              </a:buClr>
              <a:buFont typeface="Acumin Pro"/>
              <a:buChar char="•"/>
            </a:pPr>
            <a:endParaRPr sz="1400">
              <a:latin typeface="Acumin Pro"/>
              <a:cs typeface="Acumin Pro"/>
            </a:endParaRPr>
          </a:p>
          <a:p>
            <a:pPr marL="224154" marR="22860" indent="-212090">
              <a:lnSpc>
                <a:spcPct val="136300"/>
              </a:lnSpc>
              <a:buChar char="•"/>
              <a:tabLst>
                <a:tab pos="224154" algn="l"/>
                <a:tab pos="2413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Mobile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App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– available on 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app store or google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play.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View ID card, claims and benefits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search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 providers and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more.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  <a:buClr>
                <a:srgbClr val="344E5A"/>
              </a:buClr>
              <a:buFont typeface="Acumin Pro"/>
              <a:buChar char="•"/>
            </a:pPr>
            <a:endParaRPr sz="1400">
              <a:latin typeface="Acumin Pro"/>
              <a:cs typeface="Acumin Pro"/>
            </a:endParaRPr>
          </a:p>
          <a:p>
            <a:pPr marL="224154" marR="209550" indent="-212090">
              <a:lnSpc>
                <a:spcPct val="136300"/>
              </a:lnSpc>
              <a:buChar char="•"/>
              <a:tabLst>
                <a:tab pos="224154" algn="l"/>
                <a:tab pos="2413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u="sng" sz="1100" spc="-2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Healthy</a:t>
            </a:r>
            <a:r>
              <a:rPr dirty="0" u="sng" sz="1100" spc="-3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Rewards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- Get discounts on the health products and programs you use every day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for: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Nutritional Meal Delivery Service, Fitness Memberships and Devices, Vision Care, Lasik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Surgery,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Hearing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Aids, Alternative Medicine,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Yoga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Products &amp;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Virtual Workouts. Log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into myCigna.com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navigate to Healthy Rewards Discount Program or call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800.870.3470.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  <a:buClr>
                <a:srgbClr val="344E5A"/>
              </a:buClr>
              <a:buFont typeface="Acumin Pro"/>
              <a:buChar char="•"/>
            </a:pPr>
            <a:endParaRPr sz="1400">
              <a:latin typeface="Acumin Pro"/>
              <a:cs typeface="Acumin Pro"/>
            </a:endParaRPr>
          </a:p>
          <a:p>
            <a:pPr marL="224154" marR="132715" indent="-212090">
              <a:lnSpc>
                <a:spcPct val="136300"/>
              </a:lnSpc>
              <a:buChar char="•"/>
              <a:tabLst>
                <a:tab pos="224154" algn="l"/>
                <a:tab pos="2413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u="sng" sz="1100" spc="-5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Express</a:t>
            </a:r>
            <a:r>
              <a:rPr dirty="0" u="sng" sz="1100" spc="-3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Scripts</a:t>
            </a:r>
            <a:r>
              <a:rPr dirty="0" u="sng" sz="11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3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Pharmacy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-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one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country’s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largest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home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delivery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pharmacies,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now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Cigna’s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home delivery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pharmacy.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 Questions?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Call 24/7/365. Call the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number on your Cigna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ID card or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chat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online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mycigna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website, 9:00AM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–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8:00PM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EST,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Monday-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Friday.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buClr>
                <a:srgbClr val="344E5A"/>
              </a:buClr>
              <a:buFont typeface="Acumin Pro"/>
              <a:buChar char="•"/>
            </a:pPr>
            <a:endParaRPr sz="1900">
              <a:latin typeface="Acumin Pro"/>
              <a:cs typeface="Acumin Pro"/>
            </a:endParaRPr>
          </a:p>
          <a:p>
            <a:pPr marL="241300" indent="-228600">
              <a:lnSpc>
                <a:spcPct val="100000"/>
              </a:lnSpc>
              <a:buClr>
                <a:srgbClr val="344E5A"/>
              </a:buClr>
              <a:buFont typeface="Acumin Pro"/>
              <a:buChar char="•"/>
              <a:tabLst>
                <a:tab pos="241300" algn="l"/>
              </a:tabLst>
            </a:pPr>
            <a:r>
              <a:rPr dirty="0" u="sng" sz="11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Self-Service</a:t>
            </a:r>
            <a:r>
              <a:rPr dirty="0" u="sng" sz="1100" spc="-3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1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Digital</a:t>
            </a:r>
            <a:r>
              <a:rPr dirty="0" u="sng" sz="11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6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Tools</a:t>
            </a:r>
            <a:r>
              <a:rPr dirty="0" u="sng" sz="1100" spc="-3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&amp;</a:t>
            </a:r>
            <a:r>
              <a:rPr dirty="0" u="sng" sz="11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 </a:t>
            </a:r>
            <a:r>
              <a:rPr dirty="0" u="sng" sz="1100" spc="-4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Resources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–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log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into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mycigna.com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direct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links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download: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  <a:buClr>
                <a:srgbClr val="344E5A"/>
              </a:buClr>
              <a:buFont typeface="Acumin Pro"/>
              <a:buChar char="•"/>
            </a:pPr>
            <a:endParaRPr sz="1400">
              <a:latin typeface="Acumin Pro"/>
              <a:cs typeface="Acumin Pro"/>
            </a:endParaRPr>
          </a:p>
          <a:p>
            <a:pPr lvl="1" marL="452755" marR="5080" indent="-212090">
              <a:lnSpc>
                <a:spcPct val="136300"/>
              </a:lnSpc>
              <a:buChar char="•"/>
              <a:tabLst>
                <a:tab pos="452755" algn="l"/>
                <a:tab pos="46863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IPrevail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- offered through Cigna is a digital therapeutics program designed by experienced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health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care professionals to help you take control of the stresses of everyday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life</a:t>
            </a:r>
            <a:endParaRPr sz="1100">
              <a:latin typeface="Acumin Pro"/>
              <a:cs typeface="Acumin Pro"/>
            </a:endParaRPr>
          </a:p>
          <a:p>
            <a:pPr lvl="1">
              <a:lnSpc>
                <a:spcPct val="100000"/>
              </a:lnSpc>
              <a:spcBef>
                <a:spcPts val="50"/>
              </a:spcBef>
              <a:buClr>
                <a:srgbClr val="344E5A"/>
              </a:buClr>
              <a:buFont typeface="Acumin Pro"/>
              <a:buChar char="•"/>
            </a:pPr>
            <a:endParaRPr sz="1400">
              <a:latin typeface="Acumin Pro"/>
              <a:cs typeface="Acumin Pro"/>
            </a:endParaRPr>
          </a:p>
          <a:p>
            <a:pPr lvl="1" marL="452755" marR="106045" indent="-212090">
              <a:lnSpc>
                <a:spcPct val="136300"/>
              </a:lnSpc>
              <a:buChar char="•"/>
              <a:tabLst>
                <a:tab pos="452755" algn="l"/>
                <a:tab pos="46863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Happify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- offered through Cigna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 a self-directed program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with activities, science-based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games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 guided meditations, designed to help reduce stress and anxiety, gain confidence,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defeat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negative thoughts and boost overall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health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7" name="object 7" descr=""/>
          <p:cNvSpPr txBox="1"/>
          <p:nvPr/>
        </p:nvSpPr>
        <p:spPr>
          <a:xfrm>
            <a:off x="901700" y="849626"/>
            <a:ext cx="2056130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b="1">
                <a:solidFill>
                  <a:srgbClr val="FFFFFF"/>
                </a:solidFill>
                <a:latin typeface="Arial"/>
                <a:cs typeface="Arial"/>
              </a:rPr>
              <a:t>DID</a:t>
            </a:r>
            <a:r>
              <a:rPr dirty="0" sz="20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85" b="1">
                <a:solidFill>
                  <a:srgbClr val="FFFFFF"/>
                </a:solidFill>
                <a:latin typeface="Arial"/>
                <a:cs typeface="Arial"/>
              </a:rPr>
              <a:t>YOU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35" b="1">
                <a:solidFill>
                  <a:srgbClr val="FFFFFF"/>
                </a:solidFill>
                <a:latin typeface="Arial"/>
                <a:cs typeface="Arial"/>
              </a:rPr>
              <a:t>KNOW?</a:t>
            </a:r>
            <a:endParaRPr sz="2000">
              <a:latin typeface="Arial"/>
              <a:cs typeface="Arial"/>
            </a:endParaRPr>
          </a:p>
        </p:txBody>
      </p:sp>
      <p:sp>
        <p:nvSpPr>
          <p:cNvPr id="8" name="object 8" descr=""/>
          <p:cNvSpPr/>
          <p:nvPr/>
        </p:nvSpPr>
        <p:spPr>
          <a:xfrm>
            <a:off x="0" y="9631680"/>
            <a:ext cx="7772400" cy="426720"/>
          </a:xfrm>
          <a:custGeom>
            <a:avLst/>
            <a:gdLst/>
            <a:ahLst/>
            <a:cxnLst/>
            <a:rect l="l" t="t" r="r" b="b"/>
            <a:pathLst>
              <a:path w="7772400" h="426720">
                <a:moveTo>
                  <a:pt x="7772400" y="0"/>
                </a:moveTo>
                <a:lnTo>
                  <a:pt x="0" y="0"/>
                </a:lnTo>
                <a:lnTo>
                  <a:pt x="0" y="426720"/>
                </a:lnTo>
                <a:lnTo>
                  <a:pt x="7772400" y="426720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9814547"/>
            <a:ext cx="7772400" cy="244475"/>
          </a:xfrm>
          <a:custGeom>
            <a:avLst/>
            <a:gdLst/>
            <a:ahLst/>
            <a:cxnLst/>
            <a:rect l="l" t="t" r="r" b="b"/>
            <a:pathLst>
              <a:path w="7772400" h="244475">
                <a:moveTo>
                  <a:pt x="7772400" y="0"/>
                </a:moveTo>
                <a:lnTo>
                  <a:pt x="0" y="0"/>
                </a:lnTo>
                <a:lnTo>
                  <a:pt x="0" y="243852"/>
                </a:lnTo>
                <a:lnTo>
                  <a:pt x="7772400" y="243852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0" y="0"/>
            <a:ext cx="7772400" cy="1493520"/>
          </a:xfrm>
          <a:custGeom>
            <a:avLst/>
            <a:gdLst/>
            <a:ahLst/>
            <a:cxnLst/>
            <a:rect l="l" t="t" r="r" b="b"/>
            <a:pathLst>
              <a:path w="7772400" h="1493520">
                <a:moveTo>
                  <a:pt x="7772400" y="0"/>
                </a:moveTo>
                <a:lnTo>
                  <a:pt x="0" y="0"/>
                </a:lnTo>
                <a:lnTo>
                  <a:pt x="0" y="1493507"/>
                </a:lnTo>
                <a:lnTo>
                  <a:pt x="7315200" y="1493507"/>
                </a:lnTo>
                <a:lnTo>
                  <a:pt x="7772400" y="927620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 txBox="1"/>
          <p:nvPr/>
        </p:nvSpPr>
        <p:spPr>
          <a:xfrm>
            <a:off x="444500" y="788665"/>
            <a:ext cx="3497579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55" b="1">
                <a:solidFill>
                  <a:srgbClr val="FFFFFF"/>
                </a:solidFill>
                <a:latin typeface="Arial"/>
                <a:cs typeface="Arial"/>
              </a:rPr>
              <a:t>LIFE</a:t>
            </a:r>
            <a:r>
              <a:rPr dirty="0" sz="2000" spc="-6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85" b="1">
                <a:solidFill>
                  <a:srgbClr val="FFFFFF"/>
                </a:solidFill>
                <a:latin typeface="Arial"/>
                <a:cs typeface="Arial"/>
              </a:rPr>
              <a:t>ASSISTANCE</a:t>
            </a:r>
            <a:r>
              <a:rPr dirty="0" sz="2000" spc="-6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35" b="1">
                <a:solidFill>
                  <a:srgbClr val="FFFFFF"/>
                </a:solidFill>
                <a:latin typeface="Arial"/>
                <a:cs typeface="Arial"/>
              </a:rPr>
              <a:t>PROGRAM</a:t>
            </a:r>
            <a:endParaRPr sz="2000">
              <a:latin typeface="Arial"/>
              <a:cs typeface="Arial"/>
            </a:endParaRPr>
          </a:p>
        </p:txBody>
      </p:sp>
      <p:grpSp>
        <p:nvGrpSpPr>
          <p:cNvPr id="5" name="object 5" descr=""/>
          <p:cNvGrpSpPr/>
          <p:nvPr/>
        </p:nvGrpSpPr>
        <p:grpSpPr>
          <a:xfrm>
            <a:off x="454659" y="243841"/>
            <a:ext cx="6896100" cy="76200"/>
            <a:chOff x="454659" y="243841"/>
            <a:chExt cx="6896100" cy="76200"/>
          </a:xfrm>
        </p:grpSpPr>
        <p:sp>
          <p:nvSpPr>
            <p:cNvPr id="6" name="object 6" descr=""/>
            <p:cNvSpPr/>
            <p:nvPr/>
          </p:nvSpPr>
          <p:spPr>
            <a:xfrm>
              <a:off x="454659" y="281941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60" h="0">
                  <a:moveTo>
                    <a:pt x="0" y="0"/>
                  </a:moveTo>
                  <a:lnTo>
                    <a:pt x="592836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7" name="object 7" descr=""/>
            <p:cNvSpPr/>
            <p:nvPr/>
          </p:nvSpPr>
          <p:spPr>
            <a:xfrm>
              <a:off x="6428739" y="281941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20" h="0">
                  <a:moveTo>
                    <a:pt x="0" y="0"/>
                  </a:moveTo>
                  <a:lnTo>
                    <a:pt x="922019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prstGeom prst="rect"/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dirty="0" spc="-110"/>
              <a:t>Available</a:t>
            </a:r>
            <a:r>
              <a:rPr dirty="0" spc="-100"/>
              <a:t> </a:t>
            </a:r>
            <a:r>
              <a:rPr dirty="0" spc="-95"/>
              <a:t>Services </a:t>
            </a:r>
            <a:r>
              <a:rPr dirty="0" spc="-55"/>
              <a:t>When</a:t>
            </a:r>
            <a:r>
              <a:rPr dirty="0" spc="-95"/>
              <a:t> </a:t>
            </a:r>
            <a:r>
              <a:rPr dirty="0" spc="-215"/>
              <a:t>You</a:t>
            </a:r>
            <a:r>
              <a:rPr dirty="0" spc="-90"/>
              <a:t> </a:t>
            </a:r>
            <a:r>
              <a:rPr dirty="0" spc="-20"/>
              <a:t>Need </a:t>
            </a:r>
            <a:r>
              <a:rPr dirty="0" spc="-90"/>
              <a:t>Help</a:t>
            </a:r>
            <a:r>
              <a:rPr dirty="0" spc="-80"/>
              <a:t> </a:t>
            </a:r>
            <a:r>
              <a:rPr dirty="0" spc="-145"/>
              <a:t>The</a:t>
            </a:r>
            <a:r>
              <a:rPr dirty="0" spc="-75"/>
              <a:t> </a:t>
            </a:r>
            <a:r>
              <a:rPr dirty="0" spc="-20"/>
              <a:t>Most</a:t>
            </a:r>
          </a:p>
        </p:txBody>
      </p:sp>
      <p:sp>
        <p:nvSpPr>
          <p:cNvPr id="9" name="object 9" descr=""/>
          <p:cNvSpPr txBox="1"/>
          <p:nvPr/>
        </p:nvSpPr>
        <p:spPr>
          <a:xfrm>
            <a:off x="444500" y="3142281"/>
            <a:ext cx="6878955" cy="6350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algn="just" marL="12700" marR="5080">
              <a:lnSpc>
                <a:spcPct val="111100"/>
              </a:lnSpc>
              <a:spcBef>
                <a:spcPts val="100"/>
              </a:spcBef>
            </a:pP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Life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isn’t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always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50" b="1">
                <a:solidFill>
                  <a:srgbClr val="CA7B29"/>
                </a:solidFill>
                <a:latin typeface="Arial"/>
                <a:cs typeface="Arial"/>
              </a:rPr>
              <a:t>easy.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40" b="1">
                <a:solidFill>
                  <a:srgbClr val="CA7B29"/>
                </a:solidFill>
                <a:latin typeface="Arial"/>
                <a:cs typeface="Arial"/>
              </a:rPr>
              <a:t>Sometimes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a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35" b="1">
                <a:solidFill>
                  <a:srgbClr val="CA7B29"/>
                </a:solidFill>
                <a:latin typeface="Arial"/>
                <a:cs typeface="Arial"/>
              </a:rPr>
              <a:t>personal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or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40" b="1">
                <a:solidFill>
                  <a:srgbClr val="CA7B29"/>
                </a:solidFill>
                <a:latin typeface="Arial"/>
                <a:cs typeface="Arial"/>
              </a:rPr>
              <a:t>professional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50" b="1">
                <a:solidFill>
                  <a:srgbClr val="CA7B29"/>
                </a:solidFill>
                <a:latin typeface="Arial"/>
                <a:cs typeface="Arial"/>
              </a:rPr>
              <a:t>issue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can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affect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50" b="1">
                <a:solidFill>
                  <a:srgbClr val="CA7B29"/>
                </a:solidFill>
                <a:latin typeface="Arial"/>
                <a:cs typeface="Arial"/>
              </a:rPr>
              <a:t>your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work,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health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and general</a:t>
            </a:r>
            <a:r>
              <a:rPr dirty="0" sz="1200" spc="-5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well-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being.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During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these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35" b="1">
                <a:solidFill>
                  <a:srgbClr val="CA7B29"/>
                </a:solidFill>
                <a:latin typeface="Arial"/>
                <a:cs typeface="Arial"/>
              </a:rPr>
              <a:t>rough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30" b="1">
                <a:solidFill>
                  <a:srgbClr val="CA7B29"/>
                </a:solidFill>
                <a:latin typeface="Arial"/>
                <a:cs typeface="Arial"/>
              </a:rPr>
              <a:t>times,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it’s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important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to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40" b="1">
                <a:solidFill>
                  <a:srgbClr val="CA7B29"/>
                </a:solidFill>
                <a:latin typeface="Arial"/>
                <a:cs typeface="Arial"/>
              </a:rPr>
              <a:t>have someone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to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talk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with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to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b="1">
                <a:solidFill>
                  <a:srgbClr val="CA7B29"/>
                </a:solidFill>
                <a:latin typeface="Arial"/>
                <a:cs typeface="Arial"/>
              </a:rPr>
              <a:t>let</a:t>
            </a:r>
            <a:r>
              <a:rPr dirty="0" sz="1200" spc="-4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CA7B29"/>
                </a:solidFill>
                <a:latin typeface="Arial"/>
                <a:cs typeface="Arial"/>
              </a:rPr>
              <a:t>you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know</a:t>
            </a:r>
            <a:r>
              <a:rPr dirty="0" sz="1200" spc="-55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35" b="1">
                <a:solidFill>
                  <a:srgbClr val="CA7B29"/>
                </a:solidFill>
                <a:latin typeface="Arial"/>
                <a:cs typeface="Arial"/>
              </a:rPr>
              <a:t>you’re</a:t>
            </a:r>
            <a:r>
              <a:rPr dirty="0" sz="1200" spc="-5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CA7B29"/>
                </a:solidFill>
                <a:latin typeface="Arial"/>
                <a:cs typeface="Arial"/>
              </a:rPr>
              <a:t>not</a:t>
            </a:r>
            <a:r>
              <a:rPr dirty="0" sz="1200" spc="-50" b="1">
                <a:solidFill>
                  <a:srgbClr val="CA7B29"/>
                </a:solidFill>
                <a:latin typeface="Arial"/>
                <a:cs typeface="Arial"/>
              </a:rPr>
              <a:t> </a:t>
            </a:r>
            <a:r>
              <a:rPr dirty="0" sz="1200" spc="-10" b="1">
                <a:solidFill>
                  <a:srgbClr val="CA7B29"/>
                </a:solidFill>
                <a:latin typeface="Arial"/>
                <a:cs typeface="Arial"/>
              </a:rPr>
              <a:t>alone.</a:t>
            </a:r>
            <a:endParaRPr sz="1200">
              <a:latin typeface="Arial"/>
              <a:cs typeface="Arial"/>
            </a:endParaRPr>
          </a:p>
        </p:txBody>
      </p:sp>
      <p:sp>
        <p:nvSpPr>
          <p:cNvPr id="10" name="object 10" descr=""/>
          <p:cNvSpPr txBox="1"/>
          <p:nvPr/>
        </p:nvSpPr>
        <p:spPr>
          <a:xfrm>
            <a:off x="444500" y="3955031"/>
            <a:ext cx="3432175" cy="10414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11100"/>
              </a:lnSpc>
              <a:spcBef>
                <a:spcPts val="100"/>
              </a:spcBef>
            </a:pPr>
            <a:r>
              <a:rPr dirty="0" sz="1200">
                <a:latin typeface="Acumin Pro"/>
                <a:cs typeface="Acumin Pro"/>
              </a:rPr>
              <a:t>With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Mutual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of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Omaha’s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Employee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Assistance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 spc="-20">
                <a:latin typeface="Acumin Pro"/>
                <a:cs typeface="Acumin Pro"/>
              </a:rPr>
              <a:t>Pro- </a:t>
            </a:r>
            <a:r>
              <a:rPr dirty="0" sz="1200">
                <a:latin typeface="Acumin Pro"/>
                <a:cs typeface="Acumin Pro"/>
              </a:rPr>
              <a:t>gram, you can get the help you need so you </a:t>
            </a:r>
            <a:r>
              <a:rPr dirty="0" sz="1200" spc="-10">
                <a:latin typeface="Acumin Pro"/>
                <a:cs typeface="Acumin Pro"/>
              </a:rPr>
              <a:t>spend </a:t>
            </a:r>
            <a:r>
              <a:rPr dirty="0" sz="1200">
                <a:latin typeface="Acumin Pro"/>
                <a:cs typeface="Acumin Pro"/>
              </a:rPr>
              <a:t>less time worrying about the challenges in your </a:t>
            </a:r>
            <a:r>
              <a:rPr dirty="0" sz="1200" spc="-20">
                <a:latin typeface="Acumin Pro"/>
                <a:cs typeface="Acumin Pro"/>
              </a:rPr>
              <a:t>life </a:t>
            </a:r>
            <a:r>
              <a:rPr dirty="0" sz="1200">
                <a:latin typeface="Acumin Pro"/>
                <a:cs typeface="Acumin Pro"/>
              </a:rPr>
              <a:t>and can get back to being the productive </a:t>
            </a:r>
            <a:r>
              <a:rPr dirty="0" sz="1200" spc="-10">
                <a:latin typeface="Acumin Pro"/>
                <a:cs typeface="Acumin Pro"/>
              </a:rPr>
              <a:t>worker </a:t>
            </a:r>
            <a:r>
              <a:rPr dirty="0" sz="1200">
                <a:latin typeface="Acumin Pro"/>
                <a:cs typeface="Acumin Pro"/>
              </a:rPr>
              <a:t>your employer counts on to get the job </a:t>
            </a:r>
            <a:r>
              <a:rPr dirty="0" sz="1200" spc="-20">
                <a:latin typeface="Acumin Pro"/>
                <a:cs typeface="Acumin Pro"/>
              </a:rPr>
              <a:t>done.</a:t>
            </a:r>
            <a:endParaRPr sz="1200">
              <a:latin typeface="Acumin Pro"/>
              <a:cs typeface="Acumin Pro"/>
            </a:endParaRPr>
          </a:p>
        </p:txBody>
      </p:sp>
      <p:sp>
        <p:nvSpPr>
          <p:cNvPr id="11" name="object 11" descr=""/>
          <p:cNvSpPr txBox="1"/>
          <p:nvPr/>
        </p:nvSpPr>
        <p:spPr>
          <a:xfrm>
            <a:off x="444500" y="5174079"/>
            <a:ext cx="3266440" cy="81153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5080">
              <a:lnSpc>
                <a:spcPct val="111100"/>
              </a:lnSpc>
              <a:spcBef>
                <a:spcPts val="100"/>
              </a:spcBef>
            </a:pPr>
            <a:r>
              <a:rPr dirty="0" sz="1200">
                <a:latin typeface="Acumin Pro"/>
                <a:cs typeface="Acumin Pro"/>
              </a:rPr>
              <a:t>Learn more about</a:t>
            </a:r>
            <a:r>
              <a:rPr dirty="0" sz="1200" spc="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the Employee Assistance</a:t>
            </a:r>
            <a:r>
              <a:rPr dirty="0" sz="1200" spc="5">
                <a:latin typeface="Acumin Pro"/>
                <a:cs typeface="Acumin Pro"/>
              </a:rPr>
              <a:t> </a:t>
            </a:r>
            <a:r>
              <a:rPr dirty="0" sz="1200" spc="-20">
                <a:latin typeface="Acumin Pro"/>
                <a:cs typeface="Acumin Pro"/>
              </a:rPr>
              <a:t>Pro- </a:t>
            </a:r>
            <a:r>
              <a:rPr dirty="0" sz="1200">
                <a:latin typeface="Acumin Pro"/>
                <a:cs typeface="Acumin Pro"/>
              </a:rPr>
              <a:t>gram services available to </a:t>
            </a:r>
            <a:r>
              <a:rPr dirty="0" sz="1200" spc="-20">
                <a:latin typeface="Acumin Pro"/>
                <a:cs typeface="Acumin Pro"/>
              </a:rPr>
              <a:t>you.</a:t>
            </a: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305"/>
              </a:spcBef>
            </a:pPr>
            <a:r>
              <a:rPr dirty="0" sz="1400" spc="-40" b="1">
                <a:latin typeface="Arial"/>
                <a:cs typeface="Arial"/>
              </a:rPr>
              <a:t>Enhanced</a:t>
            </a:r>
            <a:r>
              <a:rPr dirty="0" sz="1400" spc="-45" b="1">
                <a:latin typeface="Arial"/>
                <a:cs typeface="Arial"/>
              </a:rPr>
              <a:t> </a:t>
            </a:r>
            <a:r>
              <a:rPr dirty="0" sz="1400" spc="-65" b="1">
                <a:latin typeface="Arial"/>
                <a:cs typeface="Arial"/>
              </a:rPr>
              <a:t>EAP</a:t>
            </a:r>
            <a:r>
              <a:rPr dirty="0" sz="1400" spc="-40" b="1">
                <a:latin typeface="Arial"/>
                <a:cs typeface="Arial"/>
              </a:rPr>
              <a:t> </a:t>
            </a:r>
            <a:r>
              <a:rPr dirty="0" sz="1400" spc="-10" b="1">
                <a:latin typeface="Arial"/>
                <a:cs typeface="Arial"/>
              </a:rPr>
              <a:t>Services</a:t>
            </a:r>
            <a:endParaRPr sz="1400">
              <a:latin typeface="Arial"/>
              <a:cs typeface="Arial"/>
            </a:endParaRPr>
          </a:p>
        </p:txBody>
      </p:sp>
      <p:graphicFrame>
        <p:nvGraphicFramePr>
          <p:cNvPr id="12" name="object 12" descr=""/>
          <p:cNvGraphicFramePr>
            <a:graphicFrameLocks noGrp="1"/>
          </p:cNvGraphicFramePr>
          <p:nvPr/>
        </p:nvGraphicFramePr>
        <p:xfrm>
          <a:off x="457200" y="6065520"/>
          <a:ext cx="6931025" cy="3400425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715770"/>
                <a:gridCol w="5129530"/>
              </a:tblGrid>
              <a:tr h="298450">
                <a:tc>
                  <a:txBody>
                    <a:bodyPr/>
                    <a:lstStyle/>
                    <a:p>
                      <a:pPr marL="279400">
                        <a:lnSpc>
                          <a:spcPct val="100000"/>
                        </a:lnSpc>
                        <a:spcBef>
                          <a:spcPts val="480"/>
                        </a:spcBef>
                      </a:pPr>
                      <a:r>
                        <a:rPr dirty="0" sz="1100" spc="-10" b="1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Features</a:t>
                      </a:r>
                      <a:endParaRPr sz="1100">
                        <a:latin typeface="Arial"/>
                        <a:cs typeface="Arial"/>
                      </a:endParaRPr>
                    </a:p>
                  </a:txBody>
                  <a:tcPr marL="0" marR="0" marB="0" marT="6096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  <a:solidFill>
                      <a:srgbClr val="CA7B29"/>
                    </a:solidFill>
                  </a:tcPr>
                </a:tc>
                <a:tc>
                  <a:txBody>
                    <a:bodyPr/>
                    <a:lstStyle/>
                    <a:p>
                      <a:pPr marL="279400">
                        <a:lnSpc>
                          <a:spcPct val="100000"/>
                        </a:lnSpc>
                        <a:spcBef>
                          <a:spcPts val="480"/>
                        </a:spcBef>
                      </a:pPr>
                      <a:r>
                        <a:rPr dirty="0" sz="11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Value</a:t>
                      </a:r>
                      <a:r>
                        <a:rPr dirty="0" sz="1100" spc="-15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1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Company</a:t>
                      </a:r>
                      <a:r>
                        <a:rPr dirty="0" sz="11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and</a:t>
                      </a:r>
                      <a:r>
                        <a:rPr dirty="0" sz="1100" spc="-10">
                          <a:solidFill>
                            <a:srgbClr val="FFFFFF"/>
                          </a:solidFill>
                          <a:latin typeface="Acumin Pro"/>
                          <a:cs typeface="Acumin Pro"/>
                        </a:rPr>
                        <a:t> Employees</a:t>
                      </a:r>
                      <a:endParaRPr sz="1100">
                        <a:latin typeface="Acumin Pro"/>
                        <a:cs typeface="Acumin Pro"/>
                      </a:endParaRPr>
                    </a:p>
                  </a:txBody>
                  <a:tcPr marL="0" marR="0" marB="0" marT="6096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  <a:solidFill>
                      <a:srgbClr val="CA7B29"/>
                    </a:solidFill>
                  </a:tcPr>
                </a:tc>
              </a:tr>
              <a:tr h="1539240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1400">
                        <a:latin typeface="Times New Roman"/>
                        <a:cs typeface="Times New Roman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endParaRPr sz="1400">
                        <a:latin typeface="Times New Roman"/>
                        <a:cs typeface="Times New Roman"/>
                      </a:endParaRPr>
                    </a:p>
                    <a:p>
                      <a:pPr marL="279400" marR="347345">
                        <a:lnSpc>
                          <a:spcPct val="100000"/>
                        </a:lnSpc>
                        <a:spcBef>
                          <a:spcPts val="825"/>
                        </a:spcBef>
                      </a:pPr>
                      <a:r>
                        <a:rPr dirty="0" sz="1100" spc="-40" b="1">
                          <a:latin typeface="Arial"/>
                          <a:cs typeface="Arial"/>
                        </a:rPr>
                        <a:t>Employee</a:t>
                      </a:r>
                      <a:r>
                        <a:rPr dirty="0" sz="110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100" spc="-40" b="1">
                          <a:latin typeface="Arial"/>
                          <a:cs typeface="Arial"/>
                        </a:rPr>
                        <a:t>Family </a:t>
                      </a:r>
                      <a:r>
                        <a:rPr dirty="0" sz="1100" spc="-25" b="1">
                          <a:latin typeface="Arial"/>
                          <a:cs typeface="Arial"/>
                        </a:rPr>
                        <a:t>Clinical</a:t>
                      </a:r>
                      <a:r>
                        <a:rPr dirty="0" sz="1100" spc="-3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100" spc="-10" b="1">
                          <a:latin typeface="Arial"/>
                          <a:cs typeface="Arial"/>
                        </a:rPr>
                        <a:t>Services</a:t>
                      </a:r>
                      <a:endParaRPr sz="1100">
                        <a:latin typeface="Arial"/>
                        <a:cs typeface="Arial"/>
                      </a:endParaRPr>
                    </a:p>
                  </a:txBody>
                  <a:tcPr marL="0" marR="0" marB="0" marT="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  <a:solidFill>
                      <a:srgbClr val="F5E3D1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20"/>
                        </a:spcBef>
                      </a:pPr>
                      <a:endParaRPr sz="1200">
                        <a:latin typeface="Times New Roman"/>
                        <a:cs typeface="Times New Roman"/>
                      </a:endParaRPr>
                    </a:p>
                    <a:p>
                      <a:pPr marL="239395" marR="492125" indent="-164465">
                        <a:lnSpc>
                          <a:spcPct val="100000"/>
                        </a:lnSpc>
                        <a:spcBef>
                          <a:spcPts val="5"/>
                        </a:spcBef>
                        <a:buChar char="•"/>
                        <a:tabLst>
                          <a:tab pos="240665" algn="l"/>
                        </a:tabLst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An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in-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house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team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of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Master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‘s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level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EAP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professionals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who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are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available 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	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24/7/365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provide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individual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assessments</a:t>
                      </a:r>
                      <a:endParaRPr sz="11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50"/>
                        </a:spcBef>
                        <a:buFont typeface="Acumin Pro"/>
                        <a:buChar char="•"/>
                      </a:pPr>
                      <a:endParaRPr sz="1100">
                        <a:latin typeface="Times New Roman"/>
                        <a:cs typeface="Times New Roman"/>
                      </a:endParaRPr>
                    </a:p>
                    <a:p>
                      <a:pPr marL="239395" marR="154305" indent="-164465">
                        <a:lnSpc>
                          <a:spcPct val="100000"/>
                        </a:lnSpc>
                        <a:spcBef>
                          <a:spcPts val="5"/>
                        </a:spcBef>
                        <a:buChar char="•"/>
                        <a:tabLst>
                          <a:tab pos="240665" algn="l"/>
                        </a:tabLst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Outstanding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customer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service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from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a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team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dedicated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ongoing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training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 spc="-25">
                          <a:latin typeface="Acumin Pro"/>
                          <a:cs typeface="Acumin Pro"/>
                        </a:rPr>
                        <a:t>and </a:t>
                      </a:r>
                      <a:r>
                        <a:rPr dirty="0" sz="1100" spc="-25">
                          <a:latin typeface="Acumin Pro"/>
                          <a:cs typeface="Acumin Pro"/>
                        </a:rPr>
                        <a:t>	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education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in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employee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assistance 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matters</a:t>
                      </a:r>
                      <a:endParaRPr sz="1100">
                        <a:latin typeface="Acumin Pro"/>
                        <a:cs typeface="Acumin Pro"/>
                      </a:endParaRPr>
                    </a:p>
                    <a:p>
                      <a:pPr>
                        <a:lnSpc>
                          <a:spcPct val="100000"/>
                        </a:lnSpc>
                        <a:spcBef>
                          <a:spcPts val="50"/>
                        </a:spcBef>
                        <a:buFont typeface="Acumin Pro"/>
                        <a:buChar char="•"/>
                      </a:pPr>
                      <a:endParaRPr sz="1100">
                        <a:latin typeface="Times New Roman"/>
                        <a:cs typeface="Times New Roman"/>
                      </a:endParaRPr>
                    </a:p>
                    <a:p>
                      <a:pPr marL="240029" indent="-164465">
                        <a:lnSpc>
                          <a:spcPct val="100000"/>
                        </a:lnSpc>
                        <a:spcBef>
                          <a:spcPts val="5"/>
                        </a:spcBef>
                        <a:buChar char="•"/>
                        <a:tabLst>
                          <a:tab pos="240029" algn="l"/>
                        </a:tabLst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Access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subject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matter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experts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in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the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field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of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EAP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service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delivery</a:t>
                      </a:r>
                      <a:endParaRPr sz="1100">
                        <a:latin typeface="Acumin Pro"/>
                        <a:cs typeface="Acumin Pro"/>
                      </a:endParaRPr>
                    </a:p>
                  </a:txBody>
                  <a:tcPr marL="0" marR="0" marB="0" marT="254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</a:tcPr>
                </a:tc>
              </a:tr>
              <a:tr h="781050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20"/>
                        </a:spcBef>
                      </a:pPr>
                      <a:endParaRPr sz="2050">
                        <a:latin typeface="Times New Roman"/>
                        <a:cs typeface="Times New Roman"/>
                      </a:endParaRPr>
                    </a:p>
                    <a:p>
                      <a:pPr marL="279400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100" spc="-35" b="1">
                          <a:latin typeface="Arial"/>
                          <a:cs typeface="Arial"/>
                        </a:rPr>
                        <a:t>Counseling</a:t>
                      </a:r>
                      <a:r>
                        <a:rPr dirty="0" sz="1100" spc="-2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100" spc="-10" b="1">
                          <a:latin typeface="Arial"/>
                          <a:cs typeface="Arial"/>
                        </a:rPr>
                        <a:t>Options</a:t>
                      </a:r>
                      <a:endParaRPr sz="1100">
                        <a:latin typeface="Arial"/>
                        <a:cs typeface="Arial"/>
                      </a:endParaRPr>
                    </a:p>
                  </a:txBody>
                  <a:tcPr marL="0" marR="0" marB="0" marT="254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  <a:solidFill>
                      <a:srgbClr val="F5E3D1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50"/>
                        </a:spcBef>
                      </a:pPr>
                      <a:endParaRPr sz="1450">
                        <a:latin typeface="Times New Roman"/>
                        <a:cs typeface="Times New Roman"/>
                      </a:endParaRPr>
                    </a:p>
                    <a:p>
                      <a:pPr marL="279400" marR="343535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Three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sessions per year (per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household) conducted by either face-to-</a:t>
                      </a:r>
                      <a:r>
                        <a:rPr dirty="0" sz="1100" spc="-20">
                          <a:latin typeface="Acumin Pro"/>
                          <a:cs typeface="Acumin Pro"/>
                        </a:rPr>
                        <a:t>face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counseling</a:t>
                      </a:r>
                      <a:r>
                        <a:rPr dirty="0" sz="11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or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video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telehealth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via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a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secure,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HIPPA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compliant</a:t>
                      </a:r>
                      <a:r>
                        <a:rPr dirty="0" sz="11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portal</a:t>
                      </a:r>
                      <a:endParaRPr sz="1100">
                        <a:latin typeface="Acumin Pro"/>
                        <a:cs typeface="Acumin Pro"/>
                      </a:endParaRPr>
                    </a:p>
                  </a:txBody>
                  <a:tcPr marL="0" marR="0" marB="0" marT="635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</a:tcPr>
                </a:tc>
              </a:tr>
              <a:tr h="781685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50"/>
                        </a:spcBef>
                      </a:pPr>
                      <a:endParaRPr sz="1450">
                        <a:latin typeface="Times New Roman"/>
                        <a:cs typeface="Times New Roman"/>
                      </a:endParaRPr>
                    </a:p>
                    <a:p>
                      <a:pPr marL="279400" marR="258445">
                        <a:lnSpc>
                          <a:spcPct val="100000"/>
                        </a:lnSpc>
                      </a:pPr>
                      <a:r>
                        <a:rPr dirty="0" sz="1100" spc="-50" b="1">
                          <a:latin typeface="Arial"/>
                          <a:cs typeface="Arial"/>
                        </a:rPr>
                        <a:t>Exclusive</a:t>
                      </a:r>
                      <a:r>
                        <a:rPr dirty="0" sz="1100" spc="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100" spc="-35" b="1">
                          <a:latin typeface="Arial"/>
                          <a:cs typeface="Arial"/>
                        </a:rPr>
                        <a:t>Provider </a:t>
                      </a:r>
                      <a:r>
                        <a:rPr dirty="0" sz="1100" spc="-10" b="1">
                          <a:latin typeface="Arial"/>
                          <a:cs typeface="Arial"/>
                        </a:rPr>
                        <a:t>Network</a:t>
                      </a:r>
                      <a:endParaRPr sz="1100">
                        <a:latin typeface="Arial"/>
                        <a:cs typeface="Arial"/>
                      </a:endParaRPr>
                    </a:p>
                  </a:txBody>
                  <a:tcPr marL="0" marR="0" marB="0" marT="635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  <a:solidFill>
                      <a:srgbClr val="F5E3D1"/>
                    </a:solidFill>
                  </a:tcPr>
                </a:tc>
                <a:tc>
                  <a:txBody>
                    <a:bodyPr/>
                    <a:lstStyle/>
                    <a:p>
                      <a:pPr marL="240029" indent="-164465">
                        <a:lnSpc>
                          <a:spcPct val="100000"/>
                        </a:lnSpc>
                        <a:spcBef>
                          <a:spcPts val="1060"/>
                        </a:spcBef>
                        <a:buChar char="•"/>
                        <a:tabLst>
                          <a:tab pos="240029" algn="l"/>
                        </a:tabLst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National</a:t>
                      </a:r>
                      <a:r>
                        <a:rPr dirty="0" sz="11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network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of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more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than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10,000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licensed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clinical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providers</a:t>
                      </a:r>
                      <a:endParaRPr sz="1100">
                        <a:latin typeface="Acumin Pro"/>
                        <a:cs typeface="Acumin Pro"/>
                      </a:endParaRPr>
                    </a:p>
                    <a:p>
                      <a:pPr marL="240029" indent="-164465">
                        <a:lnSpc>
                          <a:spcPct val="100000"/>
                        </a:lnSpc>
                        <a:buChar char="•"/>
                        <a:tabLst>
                          <a:tab pos="240029" algn="l"/>
                        </a:tabLst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Network</a:t>
                      </a:r>
                      <a:r>
                        <a:rPr dirty="0" sz="11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continually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expanding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to</a:t>
                      </a:r>
                      <a:r>
                        <a:rPr dirty="0" sz="11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meet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customer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needs</a:t>
                      </a:r>
                      <a:endParaRPr sz="1100">
                        <a:latin typeface="Acumin Pro"/>
                        <a:cs typeface="Acumin Pro"/>
                      </a:endParaRPr>
                    </a:p>
                    <a:p>
                      <a:pPr marL="240029" indent="-164465">
                        <a:lnSpc>
                          <a:spcPct val="100000"/>
                        </a:lnSpc>
                        <a:buChar char="•"/>
                        <a:tabLst>
                          <a:tab pos="240029" algn="l"/>
                        </a:tabLst>
                      </a:pPr>
                      <a:r>
                        <a:rPr dirty="0" sz="1100">
                          <a:latin typeface="Acumin Pro"/>
                          <a:cs typeface="Acumin Pro"/>
                        </a:rPr>
                        <a:t>Flexibility</a:t>
                      </a:r>
                      <a:r>
                        <a:rPr dirty="0" sz="11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to meet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>
                          <a:latin typeface="Acumin Pro"/>
                          <a:cs typeface="Acumin Pro"/>
                        </a:rPr>
                        <a:t>individual client/member</a:t>
                      </a:r>
                      <a:r>
                        <a:rPr dirty="0" sz="11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100" spc="-20">
                          <a:latin typeface="Acumin Pro"/>
                          <a:cs typeface="Acumin Pro"/>
                        </a:rPr>
                        <a:t>needs</a:t>
                      </a:r>
                      <a:endParaRPr sz="1100">
                        <a:latin typeface="Acumin Pro"/>
                        <a:cs typeface="Acumin Pro"/>
                      </a:endParaRPr>
                    </a:p>
                  </a:txBody>
                  <a:tcPr marL="0" marR="0" marB="0" marT="134620">
                    <a:lnL w="9525">
                      <a:solidFill>
                        <a:srgbClr val="344E5A"/>
                      </a:solidFill>
                      <a:prstDash val="solid"/>
                    </a:lnL>
                    <a:lnR w="9525">
                      <a:solidFill>
                        <a:srgbClr val="344E5A"/>
                      </a:solidFill>
                      <a:prstDash val="solid"/>
                    </a:lnR>
                    <a:lnT w="9525">
                      <a:solidFill>
                        <a:srgbClr val="344E5A"/>
                      </a:solidFill>
                      <a:prstDash val="solid"/>
                    </a:lnT>
                    <a:lnB w="9525">
                      <a:solidFill>
                        <a:srgbClr val="344E5A"/>
                      </a:solidFill>
                      <a:prstDash val="solid"/>
                    </a:lnB>
                  </a:tcPr>
                </a:tc>
              </a:tr>
            </a:tbl>
          </a:graphicData>
        </a:graphic>
      </p:graphicFrame>
      <p:pic>
        <p:nvPicPr>
          <p:cNvPr id="13" name="object 13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3489960" y="1722120"/>
            <a:ext cx="3916679" cy="1325879"/>
          </a:xfrm>
          <a:prstGeom prst="rect">
            <a:avLst/>
          </a:prstGeom>
        </p:spPr>
      </p:pic>
      <p:sp>
        <p:nvSpPr>
          <p:cNvPr id="14" name="object 14" descr=""/>
          <p:cNvSpPr txBox="1"/>
          <p:nvPr/>
        </p:nvSpPr>
        <p:spPr>
          <a:xfrm>
            <a:off x="5150087" y="3980431"/>
            <a:ext cx="1374140" cy="208279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200" spc="-35" b="1">
                <a:latin typeface="Arial"/>
                <a:cs typeface="Arial"/>
              </a:rPr>
              <a:t>We</a:t>
            </a:r>
            <a:r>
              <a:rPr dirty="0" sz="1200" spc="-50" b="1">
                <a:latin typeface="Arial"/>
                <a:cs typeface="Arial"/>
              </a:rPr>
              <a:t> </a:t>
            </a:r>
            <a:r>
              <a:rPr dirty="0" sz="1200" spc="-10" b="1">
                <a:latin typeface="Arial"/>
                <a:cs typeface="Arial"/>
              </a:rPr>
              <a:t>are</a:t>
            </a:r>
            <a:r>
              <a:rPr dirty="0" sz="1200" spc="-50" b="1">
                <a:latin typeface="Arial"/>
                <a:cs typeface="Arial"/>
              </a:rPr>
              <a:t> </a:t>
            </a:r>
            <a:r>
              <a:rPr dirty="0" sz="1200" spc="-25" b="1">
                <a:latin typeface="Arial"/>
                <a:cs typeface="Arial"/>
              </a:rPr>
              <a:t>here</a:t>
            </a:r>
            <a:r>
              <a:rPr dirty="0" sz="1200" spc="-45" b="1">
                <a:latin typeface="Arial"/>
                <a:cs typeface="Arial"/>
              </a:rPr>
              <a:t> </a:t>
            </a:r>
            <a:r>
              <a:rPr dirty="0" sz="1200" spc="-35" b="1">
                <a:latin typeface="Arial"/>
                <a:cs typeface="Arial"/>
              </a:rPr>
              <a:t>for</a:t>
            </a:r>
            <a:r>
              <a:rPr dirty="0" sz="1200" spc="-50" b="1">
                <a:latin typeface="Arial"/>
                <a:cs typeface="Arial"/>
              </a:rPr>
              <a:t> </a:t>
            </a:r>
            <a:r>
              <a:rPr dirty="0" sz="1200" spc="-25" b="1">
                <a:latin typeface="Arial"/>
                <a:cs typeface="Arial"/>
              </a:rPr>
              <a:t>you</a:t>
            </a:r>
            <a:endParaRPr sz="1200">
              <a:latin typeface="Arial"/>
              <a:cs typeface="Arial"/>
            </a:endParaRPr>
          </a:p>
        </p:txBody>
      </p:sp>
      <p:sp>
        <p:nvSpPr>
          <p:cNvPr id="15" name="object 15" descr=""/>
          <p:cNvSpPr txBox="1"/>
          <p:nvPr/>
        </p:nvSpPr>
        <p:spPr>
          <a:xfrm>
            <a:off x="4462610" y="4264962"/>
            <a:ext cx="2748915" cy="838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algn="just" marL="12700" marR="5080" indent="47625">
              <a:lnSpc>
                <a:spcPct val="111100"/>
              </a:lnSpc>
              <a:spcBef>
                <a:spcPts val="100"/>
              </a:spcBef>
            </a:pPr>
            <a:r>
              <a:rPr dirty="0" sz="1200">
                <a:latin typeface="Acumin Pro"/>
                <a:cs typeface="Acumin Pro"/>
              </a:rPr>
              <a:t>Visit the Employee Assistance </a:t>
            </a:r>
            <a:r>
              <a:rPr dirty="0" sz="1200" spc="-10">
                <a:latin typeface="Acumin Pro"/>
                <a:cs typeface="Acumin Pro"/>
              </a:rPr>
              <a:t>Program </a:t>
            </a:r>
            <a:r>
              <a:rPr dirty="0" sz="1200">
                <a:latin typeface="Acumin Pro"/>
                <a:cs typeface="Acumin Pro"/>
              </a:rPr>
              <a:t>website and view timely articles and </a:t>
            </a:r>
            <a:r>
              <a:rPr dirty="0" sz="1200" spc="-25">
                <a:latin typeface="Acumin Pro"/>
                <a:cs typeface="Acumin Pro"/>
              </a:rPr>
              <a:t>re- </a:t>
            </a:r>
            <a:r>
              <a:rPr dirty="0" sz="1200">
                <a:latin typeface="Acumin Pro"/>
                <a:cs typeface="Acumin Pro"/>
              </a:rPr>
              <a:t>sources on a variety of financial, well-</a:t>
            </a:r>
            <a:r>
              <a:rPr dirty="0" sz="1200" spc="-25">
                <a:latin typeface="Acumin Pro"/>
                <a:cs typeface="Acumin Pro"/>
              </a:rPr>
              <a:t>be- </a:t>
            </a:r>
            <a:r>
              <a:rPr dirty="0" sz="1200">
                <a:latin typeface="Acumin Pro"/>
                <a:cs typeface="Acumin Pro"/>
              </a:rPr>
              <a:t>ing, behavioral and mental health </a:t>
            </a:r>
            <a:r>
              <a:rPr dirty="0" sz="1200" spc="-10">
                <a:latin typeface="Acumin Pro"/>
                <a:cs typeface="Acumin Pro"/>
              </a:rPr>
              <a:t>topics.</a:t>
            </a:r>
            <a:endParaRPr sz="1200">
              <a:latin typeface="Acumin Pro"/>
              <a:cs typeface="Acumin Pro"/>
            </a:endParaRPr>
          </a:p>
        </p:txBody>
      </p:sp>
      <p:sp>
        <p:nvSpPr>
          <p:cNvPr id="16" name="object 16" descr=""/>
          <p:cNvSpPr txBox="1"/>
          <p:nvPr/>
        </p:nvSpPr>
        <p:spPr>
          <a:xfrm>
            <a:off x="4947700" y="5280860"/>
            <a:ext cx="1778635" cy="4318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8270" marR="5080" indent="-116205">
              <a:lnSpc>
                <a:spcPct val="111100"/>
              </a:lnSpc>
              <a:spcBef>
                <a:spcPts val="100"/>
              </a:spcBef>
            </a:pPr>
            <a:r>
              <a:rPr dirty="0" u="sng" sz="1200" spc="-25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mutualofomaha.com/eap</a:t>
            </a:r>
            <a:r>
              <a:rPr dirty="0" sz="12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latin typeface="Arial"/>
                <a:cs typeface="Arial"/>
              </a:rPr>
              <a:t>or</a:t>
            </a:r>
            <a:r>
              <a:rPr dirty="0" sz="1200" spc="-25" b="1">
                <a:latin typeface="Arial"/>
                <a:cs typeface="Arial"/>
              </a:rPr>
              <a:t> </a:t>
            </a:r>
            <a:r>
              <a:rPr dirty="0" sz="1200" spc="-20" b="1">
                <a:latin typeface="Arial"/>
                <a:cs typeface="Arial"/>
              </a:rPr>
              <a:t>call</a:t>
            </a:r>
            <a:r>
              <a:rPr dirty="0" sz="1200" spc="-25" b="1">
                <a:latin typeface="Arial"/>
                <a:cs typeface="Arial"/>
              </a:rPr>
              <a:t> 1-800-316-</a:t>
            </a:r>
            <a:r>
              <a:rPr dirty="0" sz="1200" spc="-20" b="1">
                <a:latin typeface="Arial"/>
                <a:cs typeface="Arial"/>
              </a:rPr>
              <a:t>2796</a:t>
            </a:r>
            <a:endParaRPr sz="1200">
              <a:latin typeface="Arial"/>
              <a:cs typeface="Arial"/>
            </a:endParaRPr>
          </a:p>
        </p:txBody>
      </p:sp>
      <p:sp>
        <p:nvSpPr>
          <p:cNvPr id="17" name="object 17" descr=""/>
          <p:cNvSpPr txBox="1"/>
          <p:nvPr/>
        </p:nvSpPr>
        <p:spPr>
          <a:xfrm>
            <a:off x="490219" y="9506584"/>
            <a:ext cx="6846570" cy="1778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000">
                <a:latin typeface="Acumin Pro"/>
                <a:cs typeface="Acumin Pro"/>
              </a:rPr>
              <a:t>**California Residents Knox-Kneene Statue limits no more than three face-to-face sessions in a 6 month period, per </a:t>
            </a:r>
            <a:r>
              <a:rPr dirty="0" sz="1000" spc="-10">
                <a:latin typeface="Acumin Pro"/>
                <a:cs typeface="Acumin Pro"/>
              </a:rPr>
              <a:t>person</a:t>
            </a:r>
            <a:endParaRPr sz="1000">
              <a:latin typeface="Acumin Pro"/>
              <a:cs typeface="Acumin Pro"/>
            </a:endParaRPr>
          </a:p>
        </p:txBody>
      </p:sp>
      <p:sp>
        <p:nvSpPr>
          <p:cNvPr id="18" name="object 18" descr=""/>
          <p:cNvSpPr/>
          <p:nvPr/>
        </p:nvSpPr>
        <p:spPr>
          <a:xfrm>
            <a:off x="4312921" y="4084315"/>
            <a:ext cx="3056890" cy="1752600"/>
          </a:xfrm>
          <a:custGeom>
            <a:avLst/>
            <a:gdLst/>
            <a:ahLst/>
            <a:cxnLst/>
            <a:rect l="l" t="t" r="r" b="b"/>
            <a:pathLst>
              <a:path w="3056890" h="1752600">
                <a:moveTo>
                  <a:pt x="464743" y="0"/>
                </a:moveTo>
                <a:lnTo>
                  <a:pt x="0" y="0"/>
                </a:lnTo>
                <a:lnTo>
                  <a:pt x="0" y="1752600"/>
                </a:lnTo>
                <a:lnTo>
                  <a:pt x="3056890" y="1752600"/>
                </a:lnTo>
                <a:lnTo>
                  <a:pt x="3056890" y="0"/>
                </a:lnTo>
                <a:lnTo>
                  <a:pt x="2564803" y="0"/>
                </a:lnTo>
              </a:path>
            </a:pathLst>
          </a:custGeom>
          <a:ln w="127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1424939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59" h="0">
                <a:moveTo>
                  <a:pt x="5928360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457200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19" h="0">
                <a:moveTo>
                  <a:pt x="922019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 txBox="1"/>
          <p:nvPr/>
        </p:nvSpPr>
        <p:spPr>
          <a:xfrm>
            <a:off x="444500" y="1139186"/>
            <a:ext cx="1906270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40" b="1">
                <a:solidFill>
                  <a:srgbClr val="0078B8"/>
                </a:solidFill>
                <a:latin typeface="Arial"/>
                <a:cs typeface="Arial"/>
              </a:rPr>
              <a:t>COLONIAL</a:t>
            </a:r>
            <a:r>
              <a:rPr dirty="0" sz="2000" spc="-9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15" b="1">
                <a:solidFill>
                  <a:srgbClr val="0078B8"/>
                </a:solidFill>
                <a:latin typeface="Arial"/>
                <a:cs typeface="Arial"/>
              </a:rPr>
              <a:t>LIFE</a:t>
            </a:r>
            <a:endParaRPr sz="2000">
              <a:latin typeface="Arial"/>
              <a:cs typeface="Arial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444500" y="1972309"/>
            <a:ext cx="6684009" cy="421259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200" spc="-10">
                <a:solidFill>
                  <a:srgbClr val="0078B8"/>
                </a:solidFill>
                <a:latin typeface="Acumin Pro"/>
                <a:cs typeface="Acumin Pro"/>
              </a:rPr>
              <a:t>VOLUNTARY</a:t>
            </a:r>
            <a:r>
              <a:rPr dirty="0" sz="12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0078B8"/>
                </a:solidFill>
                <a:latin typeface="Acumin Pro"/>
                <a:cs typeface="Acumin Pro"/>
              </a:rPr>
              <a:t>BENEFIT OFFERINGS FROM COLONIAL </a:t>
            </a:r>
            <a:r>
              <a:rPr dirty="0" sz="1200" spc="-20">
                <a:solidFill>
                  <a:srgbClr val="0078B8"/>
                </a:solidFill>
                <a:latin typeface="Acumin Pro"/>
                <a:cs typeface="Acumin Pro"/>
              </a:rPr>
              <a:t>LIFE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1250">
              <a:latin typeface="Acumin Pro"/>
              <a:cs typeface="Acumin Pro"/>
            </a:endParaRPr>
          </a:p>
          <a:p>
            <a:pPr marL="12700" marR="140335">
              <a:lnSpc>
                <a:spcPts val="1360"/>
              </a:lnSpc>
            </a:pPr>
            <a:r>
              <a:rPr dirty="0" sz="1200">
                <a:latin typeface="Acumin Pro"/>
                <a:cs typeface="Acumin Pro"/>
              </a:rPr>
              <a:t>All Acme Corp benefit eligible employees have the opportunity to enroll in Voluntary Benefits </a:t>
            </a:r>
            <a:r>
              <a:rPr dirty="0" sz="1200" spc="-20">
                <a:latin typeface="Acumin Pro"/>
                <a:cs typeface="Acumin Pro"/>
              </a:rPr>
              <a:t>from </a:t>
            </a:r>
            <a:r>
              <a:rPr dirty="0" sz="1200">
                <a:latin typeface="Acumin Pro"/>
                <a:cs typeface="Acumin Pro"/>
              </a:rPr>
              <a:t>Colonial </a:t>
            </a:r>
            <a:r>
              <a:rPr dirty="0" sz="1200" spc="-10">
                <a:latin typeface="Acumin Pro"/>
                <a:cs typeface="Acumin Pro"/>
              </a:rPr>
              <a:t>Life.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11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200">
                <a:latin typeface="Acumin Pro"/>
                <a:cs typeface="Acumin Pro"/>
              </a:rPr>
              <a:t>With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voluntary products from </a:t>
            </a:r>
            <a:r>
              <a:rPr dirty="0" sz="1200" spc="-10">
                <a:latin typeface="Acumin Pro"/>
                <a:cs typeface="Acumin Pro"/>
              </a:rPr>
              <a:t>Colonial: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1250">
              <a:latin typeface="Acumin Pro"/>
              <a:cs typeface="Acumin Pro"/>
            </a:endParaRPr>
          </a:p>
          <a:p>
            <a:pPr marL="223520" indent="-210820">
              <a:lnSpc>
                <a:spcPct val="100000"/>
              </a:lnSpc>
              <a:buChar char="•"/>
              <a:tabLst>
                <a:tab pos="223520" algn="l"/>
              </a:tabLst>
            </a:pPr>
            <a:r>
              <a:rPr dirty="0" sz="1200">
                <a:latin typeface="Acumin Pro"/>
                <a:cs typeface="Acumin Pro"/>
              </a:rPr>
              <a:t>Benefits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can be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customized to fit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your individual </a:t>
            </a:r>
            <a:r>
              <a:rPr dirty="0" sz="1200" spc="-20">
                <a:latin typeface="Acumin Pro"/>
                <a:cs typeface="Acumin Pro"/>
              </a:rPr>
              <a:t>needs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6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223520" indent="-210820">
              <a:lnSpc>
                <a:spcPct val="100000"/>
              </a:lnSpc>
              <a:buChar char="•"/>
              <a:tabLst>
                <a:tab pos="223520" algn="l"/>
              </a:tabLst>
            </a:pPr>
            <a:r>
              <a:rPr dirty="0" sz="1200">
                <a:latin typeface="Acumin Pro"/>
                <a:cs typeface="Acumin Pro"/>
              </a:rPr>
              <a:t>Plans</a:t>
            </a:r>
            <a:r>
              <a:rPr dirty="0" sz="1200" spc="-2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provide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coverage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that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fills</a:t>
            </a:r>
            <a:r>
              <a:rPr dirty="0" u="sng" sz="12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the</a:t>
            </a:r>
            <a:r>
              <a:rPr dirty="0" u="sng" sz="12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gaps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of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your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employer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paid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 spc="-10">
                <a:latin typeface="Acumin Pro"/>
                <a:cs typeface="Acumin Pro"/>
              </a:rPr>
              <a:t>benefits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6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223520" indent="-210820">
              <a:lnSpc>
                <a:spcPct val="100000"/>
              </a:lnSpc>
              <a:buChar char="•"/>
              <a:tabLst>
                <a:tab pos="223520" algn="l"/>
              </a:tabLst>
            </a:pPr>
            <a:r>
              <a:rPr dirty="0" sz="1200">
                <a:latin typeface="Acumin Pro"/>
                <a:cs typeface="Acumin Pro"/>
              </a:rPr>
              <a:t>Coverages</a:t>
            </a:r>
            <a:r>
              <a:rPr dirty="0" sz="1200" spc="-2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are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available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for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both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you</a:t>
            </a:r>
            <a:r>
              <a:rPr dirty="0" u="sng" sz="12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and</a:t>
            </a:r>
            <a:r>
              <a:rPr dirty="0" u="sng" sz="12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your</a:t>
            </a:r>
            <a:r>
              <a:rPr dirty="0" u="sng" sz="12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family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6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223520" indent="-210820">
              <a:lnSpc>
                <a:spcPct val="100000"/>
              </a:lnSpc>
              <a:buChar char="•"/>
              <a:tabLst>
                <a:tab pos="223520" algn="l"/>
              </a:tabLst>
            </a:pPr>
            <a:r>
              <a:rPr dirty="0" sz="1200" spc="-20">
                <a:latin typeface="Acumin Pro"/>
                <a:cs typeface="Acumin Pro"/>
              </a:rPr>
              <a:t>You</a:t>
            </a:r>
            <a:r>
              <a:rPr dirty="0" sz="1200" spc="-2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will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enjoy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the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convenience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of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premium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payment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through</a:t>
            </a:r>
            <a:r>
              <a:rPr dirty="0" sz="1200" spc="-15">
                <a:latin typeface="Acumin Pro"/>
                <a:cs typeface="Acumin Pro"/>
              </a:rPr>
              <a:t> </a:t>
            </a:r>
            <a:r>
              <a:rPr dirty="0" u="sng" sz="12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Payroll</a:t>
            </a:r>
            <a:r>
              <a:rPr dirty="0" u="sng" sz="1200" spc="-15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Deduction</a:t>
            </a:r>
            <a:r>
              <a:rPr dirty="0" sz="1200" spc="-10">
                <a:latin typeface="Acumin Pro"/>
                <a:cs typeface="Acumin Pro"/>
              </a:rPr>
              <a:t>.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1250">
              <a:latin typeface="Acumin Pro"/>
              <a:cs typeface="Acumin Pro"/>
            </a:endParaRPr>
          </a:p>
          <a:p>
            <a:pPr marL="12700" marR="5080">
              <a:lnSpc>
                <a:spcPts val="1360"/>
              </a:lnSpc>
            </a:pP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Accident</a:t>
            </a:r>
            <a:r>
              <a:rPr dirty="0" u="sng" sz="1200" spc="-5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Insurance:</a:t>
            </a:r>
            <a:r>
              <a:rPr dirty="0" sz="1200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Helps offset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the direct and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indirect expenses such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as deductibles, co-</a:t>
            </a:r>
            <a:r>
              <a:rPr dirty="0" sz="1200" spc="-10">
                <a:latin typeface="Acumin Pro"/>
                <a:cs typeface="Acumin Pro"/>
              </a:rPr>
              <a:t>payments </a:t>
            </a:r>
            <a:r>
              <a:rPr dirty="0" sz="1200">
                <a:latin typeface="Acumin Pro"/>
                <a:cs typeface="Acumin Pro"/>
              </a:rPr>
              <a:t>and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other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costs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not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covered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by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traditional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health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plans.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Spouse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and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dependent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coverage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 spc="-10">
                <a:latin typeface="Acumin Pro"/>
                <a:cs typeface="Acumin Pro"/>
              </a:rPr>
              <a:t>available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1200">
              <a:latin typeface="Acumin Pro"/>
              <a:cs typeface="Acumin Pro"/>
            </a:endParaRPr>
          </a:p>
          <a:p>
            <a:pPr marL="12700" marR="303530">
              <a:lnSpc>
                <a:spcPts val="1400"/>
              </a:lnSpc>
            </a:pP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Critical</a:t>
            </a:r>
            <a:r>
              <a:rPr dirty="0" u="sng" sz="1200" spc="-5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Illness</a:t>
            </a:r>
            <a:r>
              <a:rPr dirty="0" u="sng" sz="1200" spc="-5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Insurance:</a:t>
            </a:r>
            <a:r>
              <a:rPr dirty="0" sz="12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Provides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benefits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to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help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pay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for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medical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and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 spc="-10">
                <a:latin typeface="Acumin Pro"/>
                <a:cs typeface="Acumin Pro"/>
              </a:rPr>
              <a:t>non-</a:t>
            </a:r>
            <a:r>
              <a:rPr dirty="0" sz="1200">
                <a:latin typeface="Acumin Pro"/>
                <a:cs typeface="Acumin Pro"/>
              </a:rPr>
              <a:t>medical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 spc="-10">
                <a:latin typeface="Acumin Pro"/>
                <a:cs typeface="Acumin Pro"/>
              </a:rPr>
              <a:t>expenses </a:t>
            </a:r>
            <a:r>
              <a:rPr dirty="0" sz="1200">
                <a:latin typeface="Acumin Pro"/>
                <a:cs typeface="Acumin Pro"/>
              </a:rPr>
              <a:t>related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to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cancer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that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most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health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plans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do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not</a:t>
            </a:r>
            <a:r>
              <a:rPr dirty="0" sz="1200" spc="-10">
                <a:latin typeface="Acumin Pro"/>
                <a:cs typeface="Acumin Pro"/>
              </a:rPr>
              <a:t> cover.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Benefits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are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paid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directly</a:t>
            </a:r>
            <a:r>
              <a:rPr dirty="0" sz="1200" spc="-10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to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the</a:t>
            </a:r>
            <a:r>
              <a:rPr dirty="0" sz="1200" spc="-5">
                <a:latin typeface="Acumin Pro"/>
                <a:cs typeface="Acumin Pro"/>
              </a:rPr>
              <a:t> </a:t>
            </a:r>
            <a:r>
              <a:rPr dirty="0" sz="1200" spc="-10">
                <a:latin typeface="Acumin Pro"/>
                <a:cs typeface="Acumin Pro"/>
              </a:rPr>
              <a:t>employee </a:t>
            </a:r>
            <a:r>
              <a:rPr dirty="0" sz="1200">
                <a:latin typeface="Acumin Pro"/>
                <a:cs typeface="Acumin Pro"/>
              </a:rPr>
              <a:t>Spouse and dependent coverage </a:t>
            </a:r>
            <a:r>
              <a:rPr dirty="0" sz="1200" spc="-10">
                <a:latin typeface="Acumin Pro"/>
                <a:cs typeface="Acumin Pro"/>
              </a:rPr>
              <a:t>available.</a:t>
            </a:r>
            <a:endParaRPr sz="12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5"/>
              </a:spcBef>
            </a:pPr>
            <a:endParaRPr sz="11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200">
                <a:latin typeface="Acumin Pro"/>
                <a:cs typeface="Acumin Pro"/>
              </a:rPr>
              <a:t>Click </a:t>
            </a: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here</a:t>
            </a:r>
            <a:r>
              <a:rPr dirty="0" sz="1200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200">
                <a:latin typeface="Acumin Pro"/>
                <a:cs typeface="Acumin Pro"/>
              </a:rPr>
              <a:t>for information on </a:t>
            </a:r>
            <a:r>
              <a:rPr dirty="0" sz="1200" spc="-10">
                <a:latin typeface="Acumin Pro"/>
                <a:cs typeface="Acumin Pro"/>
              </a:rPr>
              <a:t>rates</a:t>
            </a:r>
            <a:endParaRPr sz="1200">
              <a:latin typeface="Acumin Pro"/>
              <a:cs typeface="Acumin Pro"/>
            </a:endParaRPr>
          </a:p>
        </p:txBody>
      </p:sp>
      <p:sp>
        <p:nvSpPr>
          <p:cNvPr id="6" name="object 6" descr=""/>
          <p:cNvSpPr/>
          <p:nvPr/>
        </p:nvSpPr>
        <p:spPr>
          <a:xfrm>
            <a:off x="457200" y="1706885"/>
            <a:ext cx="6522720" cy="0"/>
          </a:xfrm>
          <a:custGeom>
            <a:avLst/>
            <a:gdLst/>
            <a:ahLst/>
            <a:cxnLst/>
            <a:rect l="l" t="t" r="r" b="b"/>
            <a:pathLst>
              <a:path w="6522720" h="0">
                <a:moveTo>
                  <a:pt x="0" y="0"/>
                </a:moveTo>
                <a:lnTo>
                  <a:pt x="6522720" y="0"/>
                </a:lnTo>
              </a:path>
            </a:pathLst>
          </a:custGeom>
          <a:ln w="12700">
            <a:solidFill>
              <a:srgbClr val="000000"/>
            </a:solidFill>
          </a:ln>
        </p:spPr>
        <p:txBody>
          <a:bodyPr wrap="square" lIns="0" tIns="0" rIns="0" bIns="0" rtlCol="0"/>
          <a:lstStyle/>
          <a:p/>
        </p:txBody>
      </p:sp>
      <p:grpSp>
        <p:nvGrpSpPr>
          <p:cNvPr id="7" name="object 7" descr=""/>
          <p:cNvGrpSpPr/>
          <p:nvPr/>
        </p:nvGrpSpPr>
        <p:grpSpPr>
          <a:xfrm>
            <a:off x="0" y="9634219"/>
            <a:ext cx="7772400" cy="424180"/>
            <a:chOff x="0" y="9634219"/>
            <a:chExt cx="7772400" cy="424180"/>
          </a:xfrm>
        </p:grpSpPr>
        <p:sp>
          <p:nvSpPr>
            <p:cNvPr id="8" name="object 8" descr=""/>
            <p:cNvSpPr/>
            <p:nvPr/>
          </p:nvSpPr>
          <p:spPr>
            <a:xfrm>
              <a:off x="0" y="9646919"/>
              <a:ext cx="7772400" cy="91440"/>
            </a:xfrm>
            <a:custGeom>
              <a:avLst/>
              <a:gdLst/>
              <a:ahLst/>
              <a:cxnLst/>
              <a:rect l="l" t="t" r="r" b="b"/>
              <a:pathLst>
                <a:path w="7772400" h="91440">
                  <a:moveTo>
                    <a:pt x="0" y="91439"/>
                  </a:moveTo>
                  <a:lnTo>
                    <a:pt x="7772400" y="91439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91439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9" name="object 9" descr=""/>
            <p:cNvSpPr/>
            <p:nvPr/>
          </p:nvSpPr>
          <p:spPr>
            <a:xfrm>
              <a:off x="0" y="9634219"/>
              <a:ext cx="7772400" cy="25400"/>
            </a:xfrm>
            <a:custGeom>
              <a:avLst/>
              <a:gdLst/>
              <a:ahLst/>
              <a:cxnLst/>
              <a:rect l="l" t="t" r="r" b="b"/>
              <a:pathLst>
                <a:path w="7772400" h="25400">
                  <a:moveTo>
                    <a:pt x="0" y="25399"/>
                  </a:moveTo>
                  <a:lnTo>
                    <a:pt x="7772400" y="25399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25399"/>
                  </a:lnTo>
                  <a:close/>
                </a:path>
              </a:pathLst>
            </a:custGeom>
            <a:solidFill>
              <a:srgbClr val="41AD49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10" name="object 10" descr=""/>
            <p:cNvSpPr/>
            <p:nvPr/>
          </p:nvSpPr>
          <p:spPr>
            <a:xfrm>
              <a:off x="0" y="9738359"/>
              <a:ext cx="7772400" cy="320040"/>
            </a:xfrm>
            <a:custGeom>
              <a:avLst/>
              <a:gdLst/>
              <a:ahLst/>
              <a:cxnLst/>
              <a:rect l="l" t="t" r="r" b="b"/>
              <a:pathLst>
                <a:path w="7772400" h="320040">
                  <a:moveTo>
                    <a:pt x="7772400" y="0"/>
                  </a:moveTo>
                  <a:lnTo>
                    <a:pt x="0" y="0"/>
                  </a:lnTo>
                  <a:lnTo>
                    <a:pt x="0" y="320040"/>
                  </a:lnTo>
                  <a:lnTo>
                    <a:pt x="7772400" y="320040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9634219"/>
            <a:ext cx="7772400" cy="104139"/>
            <a:chOff x="0" y="9634219"/>
            <a:chExt cx="7772400" cy="104139"/>
          </a:xfrm>
        </p:grpSpPr>
        <p:sp>
          <p:nvSpPr>
            <p:cNvPr id="3" name="object 3" descr=""/>
            <p:cNvSpPr/>
            <p:nvPr/>
          </p:nvSpPr>
          <p:spPr>
            <a:xfrm>
              <a:off x="0" y="9646919"/>
              <a:ext cx="7772400" cy="91440"/>
            </a:xfrm>
            <a:custGeom>
              <a:avLst/>
              <a:gdLst/>
              <a:ahLst/>
              <a:cxnLst/>
              <a:rect l="l" t="t" r="r" b="b"/>
              <a:pathLst>
                <a:path w="7772400" h="91440">
                  <a:moveTo>
                    <a:pt x="0" y="91439"/>
                  </a:moveTo>
                  <a:lnTo>
                    <a:pt x="7772400" y="91439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91439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0" y="9634219"/>
              <a:ext cx="7772400" cy="25400"/>
            </a:xfrm>
            <a:custGeom>
              <a:avLst/>
              <a:gdLst/>
              <a:ahLst/>
              <a:cxnLst/>
              <a:rect l="l" t="t" r="r" b="b"/>
              <a:pathLst>
                <a:path w="7772400" h="25400">
                  <a:moveTo>
                    <a:pt x="0" y="25399"/>
                  </a:moveTo>
                  <a:lnTo>
                    <a:pt x="7772400" y="25399"/>
                  </a:lnTo>
                  <a:lnTo>
                    <a:pt x="7772400" y="0"/>
                  </a:lnTo>
                  <a:lnTo>
                    <a:pt x="0" y="0"/>
                  </a:lnTo>
                  <a:lnTo>
                    <a:pt x="0" y="25399"/>
                  </a:lnTo>
                  <a:close/>
                </a:path>
              </a:pathLst>
            </a:custGeom>
            <a:solidFill>
              <a:srgbClr val="41AD49"/>
            </a:solidFill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5" name="object 5" descr=""/>
          <p:cNvSpPr/>
          <p:nvPr/>
        </p:nvSpPr>
        <p:spPr>
          <a:xfrm>
            <a:off x="457200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60" h="0">
                <a:moveTo>
                  <a:pt x="0" y="0"/>
                </a:moveTo>
                <a:lnTo>
                  <a:pt x="592836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6" name="object 6" descr=""/>
          <p:cNvSpPr/>
          <p:nvPr/>
        </p:nvSpPr>
        <p:spPr>
          <a:xfrm>
            <a:off x="6431279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20" h="0">
                <a:moveTo>
                  <a:pt x="0" y="0"/>
                </a:moveTo>
                <a:lnTo>
                  <a:pt x="922019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7" name="object 7" descr=""/>
          <p:cNvSpPr txBox="1"/>
          <p:nvPr/>
        </p:nvSpPr>
        <p:spPr>
          <a:xfrm>
            <a:off x="444500" y="712465"/>
            <a:ext cx="1179830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b="1">
                <a:solidFill>
                  <a:srgbClr val="0078B8"/>
                </a:solidFill>
                <a:latin typeface="Arial"/>
                <a:cs typeface="Arial"/>
              </a:rPr>
              <a:t>TIME</a:t>
            </a:r>
            <a:r>
              <a:rPr dirty="0" sz="2000" spc="-1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30" b="1">
                <a:solidFill>
                  <a:srgbClr val="0078B8"/>
                </a:solidFill>
                <a:latin typeface="Arial"/>
                <a:cs typeface="Arial"/>
              </a:rPr>
              <a:t>OFF</a:t>
            </a:r>
            <a:endParaRPr sz="2000">
              <a:latin typeface="Arial"/>
              <a:cs typeface="Arial"/>
            </a:endParaRPr>
          </a:p>
        </p:txBody>
      </p:sp>
      <p:sp>
        <p:nvSpPr>
          <p:cNvPr id="8" name="object 8" descr=""/>
          <p:cNvSpPr txBox="1"/>
          <p:nvPr/>
        </p:nvSpPr>
        <p:spPr>
          <a:xfrm>
            <a:off x="444500" y="1372865"/>
            <a:ext cx="6980555" cy="790765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u="sng" sz="16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PTO</a:t>
            </a:r>
            <a:r>
              <a:rPr dirty="0" u="sng" sz="1600" spc="-2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6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(Paid</a:t>
            </a:r>
            <a:r>
              <a:rPr dirty="0" u="sng" sz="1600" spc="-2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6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Time</a:t>
            </a:r>
            <a:r>
              <a:rPr dirty="0" u="sng" sz="1600" spc="-2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600" spc="5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Off)</a:t>
            </a:r>
            <a:endParaRPr sz="16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420"/>
              </a:spcBef>
            </a:pPr>
            <a:r>
              <a:rPr dirty="0" u="sng" sz="11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Earning</a:t>
            </a:r>
            <a:r>
              <a:rPr dirty="0" u="sng" sz="11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Paid</a:t>
            </a:r>
            <a:r>
              <a:rPr dirty="0" u="sng" sz="1100" spc="-5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Time</a:t>
            </a:r>
            <a:r>
              <a:rPr dirty="0" u="sng" sz="1100" spc="-1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Of</a:t>
            </a:r>
            <a:r>
              <a:rPr dirty="0" u="sng" sz="1100" spc="-5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f</a:t>
            </a:r>
            <a:r>
              <a:rPr dirty="0" u="sng" sz="1100" spc="-5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 </a:t>
            </a:r>
            <a:r>
              <a:rPr dirty="0" u="sng" sz="1100">
                <a:uFill>
                  <a:solidFill>
                    <a:srgbClr val="000000"/>
                  </a:solidFill>
                </a:uFill>
                <a:latin typeface="Acumin Pro"/>
                <a:cs typeface="Acumin Pro"/>
              </a:rPr>
              <a:t>(PTO)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-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earned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following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schedule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based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40-hour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work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week.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dirty="0" sz="1100" spc="-65" b="1">
                <a:latin typeface="Arial"/>
                <a:cs typeface="Arial"/>
              </a:rPr>
              <a:t>Years</a:t>
            </a:r>
            <a:r>
              <a:rPr dirty="0" sz="1100" spc="-20" b="1">
                <a:latin typeface="Arial"/>
                <a:cs typeface="Arial"/>
              </a:rPr>
              <a:t> </a:t>
            </a:r>
            <a:r>
              <a:rPr dirty="0" sz="1100" spc="-35" b="1">
                <a:latin typeface="Arial"/>
                <a:cs typeface="Arial"/>
              </a:rPr>
              <a:t>of</a:t>
            </a:r>
            <a:r>
              <a:rPr dirty="0" sz="1100" spc="-15" b="1">
                <a:latin typeface="Arial"/>
                <a:cs typeface="Arial"/>
              </a:rPr>
              <a:t> </a:t>
            </a:r>
            <a:r>
              <a:rPr dirty="0" sz="1100" spc="-10" b="1">
                <a:latin typeface="Arial"/>
                <a:cs typeface="Arial"/>
              </a:rPr>
              <a:t>Service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25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100">
                <a:latin typeface="Acumin Pro"/>
                <a:cs typeface="Acumin Pro"/>
              </a:rPr>
              <a:t>Eligible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in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accordance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following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schedule: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1150">
              <a:latin typeface="Acumin Pro"/>
              <a:cs typeface="Acumin Pro"/>
            </a:endParaRPr>
          </a:p>
          <a:p>
            <a:pPr marL="177165" marR="43815" indent="-76200">
              <a:lnSpc>
                <a:spcPct val="106100"/>
              </a:lnSpc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less 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12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months (1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year)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service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accrue 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 rate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4.92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 each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payroll </a:t>
            </a:r>
            <a:r>
              <a:rPr dirty="0" sz="1100" spc="-10">
                <a:latin typeface="Acumin Pro"/>
                <a:cs typeface="Acumin Pro"/>
              </a:rPr>
              <a:t>peri- </a:t>
            </a:r>
            <a:r>
              <a:rPr dirty="0" sz="1100">
                <a:latin typeface="Acumin Pro"/>
                <a:cs typeface="Acumin Pro"/>
              </a:rPr>
              <a:t>od, for a total of 128 hours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50" b="1">
                <a:latin typeface="Arial"/>
                <a:cs typeface="Arial"/>
              </a:rPr>
              <a:t>(16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 spc="-30" b="1">
                <a:latin typeface="Arial"/>
                <a:cs typeface="Arial"/>
              </a:rPr>
              <a:t>days) </a:t>
            </a:r>
            <a:r>
              <a:rPr dirty="0" sz="1100">
                <a:latin typeface="Acumin Pro"/>
                <a:cs typeface="Acumin Pro"/>
              </a:rPr>
              <a:t>per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70485" indent="-76200">
              <a:lnSpc>
                <a:spcPct val="106100"/>
              </a:lnSpc>
              <a:spcBef>
                <a:spcPts val="5"/>
              </a:spcBef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more 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12 but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less 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24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months </a:t>
            </a:r>
            <a:r>
              <a:rPr dirty="0" sz="1100" spc="-10">
                <a:latin typeface="Acumin Pro"/>
                <a:cs typeface="Acumin Pro"/>
              </a:rPr>
              <a:t>(1-</a:t>
            </a:r>
            <a:r>
              <a:rPr dirty="0" sz="1100">
                <a:latin typeface="Acumin Pro"/>
                <a:cs typeface="Acumin Pro"/>
              </a:rPr>
              <a:t>2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years)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service 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 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rate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5.23 </a:t>
            </a:r>
            <a:r>
              <a:rPr dirty="0" sz="1100" spc="-10">
                <a:latin typeface="Acumin Pro"/>
                <a:cs typeface="Acumin Pro"/>
              </a:rPr>
              <a:t>hours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each payroll period,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 a total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136 hours </a:t>
            </a:r>
            <a:r>
              <a:rPr dirty="0" sz="1100" spc="-80" b="1">
                <a:latin typeface="Arial"/>
                <a:cs typeface="Arial"/>
              </a:rPr>
              <a:t>(17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 spc="-30" b="1">
                <a:latin typeface="Arial"/>
                <a:cs typeface="Arial"/>
              </a:rPr>
              <a:t>days) </a:t>
            </a:r>
            <a:r>
              <a:rPr dirty="0" sz="1100">
                <a:latin typeface="Acumin Pro"/>
                <a:cs typeface="Acumin Pro"/>
              </a:rPr>
              <a:t>per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13970" indent="-76200">
              <a:lnSpc>
                <a:spcPct val="106100"/>
              </a:lnSpc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more 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24 but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less 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36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months </a:t>
            </a:r>
            <a:r>
              <a:rPr dirty="0" sz="1100" spc="-10">
                <a:latin typeface="Acumin Pro"/>
                <a:cs typeface="Acumin Pro"/>
              </a:rPr>
              <a:t>(2-</a:t>
            </a:r>
            <a:r>
              <a:rPr dirty="0" sz="1100">
                <a:latin typeface="Acumin Pro"/>
                <a:cs typeface="Acumin Pro"/>
              </a:rPr>
              <a:t>3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years)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service 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 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rate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5.54 </a:t>
            </a:r>
            <a:r>
              <a:rPr dirty="0" sz="1100" spc="-10">
                <a:latin typeface="Acumin Pro"/>
                <a:cs typeface="Acumin Pro"/>
              </a:rPr>
              <a:t>hours </a:t>
            </a:r>
            <a:r>
              <a:rPr dirty="0" sz="1100">
                <a:latin typeface="Acumin Pro"/>
                <a:cs typeface="Acumin Pro"/>
              </a:rPr>
              <a:t>for each payroll period, for a total of 144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 </a:t>
            </a:r>
            <a:r>
              <a:rPr dirty="0" sz="1100" spc="-55" b="1">
                <a:latin typeface="Arial"/>
                <a:cs typeface="Arial"/>
              </a:rPr>
              <a:t>(18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 spc="-30" b="1">
                <a:latin typeface="Arial"/>
                <a:cs typeface="Arial"/>
              </a:rPr>
              <a:t>days)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>
                <a:latin typeface="Acumin Pro"/>
                <a:cs typeface="Acumin Pro"/>
              </a:rPr>
              <a:t>per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5080" indent="-76200">
              <a:lnSpc>
                <a:spcPct val="106100"/>
              </a:lnSpc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 more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 36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but less 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48 months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(3-</a:t>
            </a:r>
            <a:r>
              <a:rPr dirty="0" sz="1100">
                <a:latin typeface="Acumin Pro"/>
                <a:cs typeface="Acumin Pro"/>
              </a:rPr>
              <a:t>4 years)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service 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 at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 rate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5.85 </a:t>
            </a:r>
            <a:r>
              <a:rPr dirty="0" sz="1100" spc="-10">
                <a:latin typeface="Acumin Pro"/>
                <a:cs typeface="Acumin Pro"/>
              </a:rPr>
              <a:t>hours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each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payroll period, for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 total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152 hours </a:t>
            </a:r>
            <a:r>
              <a:rPr dirty="0" sz="1100" spc="-60" b="1">
                <a:latin typeface="Arial"/>
                <a:cs typeface="Arial"/>
              </a:rPr>
              <a:t>(19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 spc="-30" b="1">
                <a:latin typeface="Arial"/>
                <a:cs typeface="Arial"/>
              </a:rPr>
              <a:t>days)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>
                <a:latin typeface="Acumin Pro"/>
                <a:cs typeface="Acumin Pro"/>
              </a:rPr>
              <a:t>per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43180" indent="-76200">
              <a:lnSpc>
                <a:spcPct val="106100"/>
              </a:lnSpc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more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48 but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less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60 months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20">
                <a:latin typeface="Acumin Pro"/>
                <a:cs typeface="Acumin Pro"/>
              </a:rPr>
              <a:t>(4-</a:t>
            </a:r>
            <a:r>
              <a:rPr dirty="0" sz="1100">
                <a:latin typeface="Acumin Pro"/>
                <a:cs typeface="Acumin Pro"/>
              </a:rPr>
              <a:t>5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years)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service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 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rate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6.15</a:t>
            </a:r>
            <a:r>
              <a:rPr dirty="0" sz="110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hours </a:t>
            </a:r>
            <a:r>
              <a:rPr dirty="0" sz="1100">
                <a:latin typeface="Acumin Pro"/>
                <a:cs typeface="Acumin Pro"/>
              </a:rPr>
              <a:t>for each payroll period,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 a total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160 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b="1">
                <a:latin typeface="Arial"/>
                <a:cs typeface="Arial"/>
              </a:rPr>
              <a:t>(20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 spc="-30" b="1">
                <a:latin typeface="Arial"/>
                <a:cs typeface="Arial"/>
              </a:rPr>
              <a:t>days) </a:t>
            </a:r>
            <a:r>
              <a:rPr dirty="0" sz="1100">
                <a:latin typeface="Acumin Pro"/>
                <a:cs typeface="Acumin Pro"/>
              </a:rPr>
              <a:t>per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166370" indent="-76200">
              <a:lnSpc>
                <a:spcPct val="106100"/>
              </a:lnSpc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more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60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months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(5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years)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service 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rate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6.46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each </a:t>
            </a:r>
            <a:r>
              <a:rPr dirty="0" sz="1100" spc="-10">
                <a:latin typeface="Acumin Pro"/>
                <a:cs typeface="Acumin Pro"/>
              </a:rPr>
              <a:t>payroll </a:t>
            </a:r>
            <a:r>
              <a:rPr dirty="0" sz="1100">
                <a:latin typeface="Acumin Pro"/>
                <a:cs typeface="Acumin Pro"/>
              </a:rPr>
              <a:t>period,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 a total of 168 hours </a:t>
            </a:r>
            <a:r>
              <a:rPr dirty="0" sz="1100" spc="-60" b="1">
                <a:latin typeface="Arial"/>
                <a:cs typeface="Arial"/>
              </a:rPr>
              <a:t>(21</a:t>
            </a:r>
            <a:r>
              <a:rPr dirty="0" sz="1100" spc="-35" b="1">
                <a:latin typeface="Arial"/>
                <a:cs typeface="Arial"/>
              </a:rPr>
              <a:t> </a:t>
            </a:r>
            <a:r>
              <a:rPr dirty="0" sz="1100" spc="-30" b="1">
                <a:latin typeface="Arial"/>
                <a:cs typeface="Arial"/>
              </a:rPr>
              <a:t>days) </a:t>
            </a:r>
            <a:r>
              <a:rPr dirty="0" sz="1100">
                <a:latin typeface="Acumin Pro"/>
                <a:cs typeface="Acumin Pro"/>
              </a:rPr>
              <a:t>per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244475" indent="-76200">
              <a:lnSpc>
                <a:spcPct val="106100"/>
              </a:lnSpc>
              <a:spcBef>
                <a:spcPts val="5"/>
              </a:spcBef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more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 120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months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(10 years)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service 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 rate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8 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each </a:t>
            </a:r>
            <a:r>
              <a:rPr dirty="0" sz="1100" spc="-10">
                <a:latin typeface="Acumin Pro"/>
                <a:cs typeface="Acumin Pro"/>
              </a:rPr>
              <a:t>payroll </a:t>
            </a:r>
            <a:r>
              <a:rPr dirty="0" sz="1100">
                <a:latin typeface="Acumin Pro"/>
                <a:cs typeface="Acumin Pro"/>
              </a:rPr>
              <a:t>period, for a total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208 hours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 b="1">
                <a:latin typeface="Arial"/>
                <a:cs typeface="Arial"/>
              </a:rPr>
              <a:t>(26</a:t>
            </a:r>
            <a:r>
              <a:rPr dirty="0" sz="1100" spc="-30" b="1">
                <a:latin typeface="Arial"/>
                <a:cs typeface="Arial"/>
              </a:rPr>
              <a:t> days) </a:t>
            </a:r>
            <a:r>
              <a:rPr dirty="0" sz="1100">
                <a:latin typeface="Acumin Pro"/>
                <a:cs typeface="Acumin Pro"/>
              </a:rPr>
              <a:t>per </a:t>
            </a:r>
            <a:r>
              <a:rPr dirty="0" sz="1100" spc="-10"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77165" marR="31115" indent="-76200">
              <a:lnSpc>
                <a:spcPct val="106100"/>
              </a:lnSpc>
              <a:buFont typeface="Acumin Pro"/>
              <a:buChar char="•"/>
              <a:tabLst>
                <a:tab pos="177165" algn="l"/>
                <a:tab pos="187960" algn="l"/>
              </a:tabLst>
            </a:pPr>
            <a:r>
              <a:rPr dirty="0" sz="1100">
                <a:latin typeface="Times New Roman"/>
                <a:cs typeface="Times New Roman"/>
              </a:rPr>
              <a:t>	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working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least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20,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but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less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40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per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week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accrue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pro-</a:t>
            </a:r>
            <a:r>
              <a:rPr dirty="0" sz="1100">
                <a:latin typeface="Acumin Pro"/>
                <a:cs typeface="Acumin Pro"/>
              </a:rPr>
              <a:t>rated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based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number </a:t>
            </a:r>
            <a:r>
              <a:rPr dirty="0" sz="1100" spc="-25">
                <a:latin typeface="Acumin Pro"/>
                <a:cs typeface="Acumin Pro"/>
              </a:rPr>
              <a:t>of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regularly scheduled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 </a:t>
            </a:r>
            <a:r>
              <a:rPr dirty="0" sz="1100" spc="-10">
                <a:latin typeface="Acumin Pro"/>
                <a:cs typeface="Acumin Pro"/>
              </a:rPr>
              <a:t>work.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ts val="1889"/>
              </a:lnSpc>
              <a:spcBef>
                <a:spcPts val="985"/>
              </a:spcBef>
            </a:pPr>
            <a:r>
              <a:rPr dirty="0" sz="1600" spc="-10">
                <a:solidFill>
                  <a:srgbClr val="0078B8"/>
                </a:solidFill>
                <a:latin typeface="Acumin Pro"/>
                <a:cs typeface="Acumin Pro"/>
              </a:rPr>
              <a:t>Holidays</a:t>
            </a:r>
            <a:endParaRPr sz="1600">
              <a:latin typeface="Acumin Pro"/>
              <a:cs typeface="Acumin Pro"/>
            </a:endParaRPr>
          </a:p>
          <a:p>
            <a:pPr marL="12700">
              <a:lnSpc>
                <a:spcPts val="1290"/>
              </a:lnSpc>
            </a:pPr>
            <a:r>
              <a:rPr dirty="0" sz="1100">
                <a:latin typeface="Acumin Pro"/>
                <a:cs typeface="Acumin Pro"/>
              </a:rPr>
              <a:t>ACME Corp provides paid time off to full-time regular employees for the following seven core holidays, plus </a:t>
            </a:r>
            <a:r>
              <a:rPr dirty="0" sz="1100" spc="-50">
                <a:latin typeface="Acumin Pro"/>
                <a:cs typeface="Acumin Pro"/>
              </a:rPr>
              <a:t>3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50"/>
              </a:spcBef>
            </a:pPr>
            <a:r>
              <a:rPr dirty="0" sz="1100">
                <a:latin typeface="Acumin Pro"/>
                <a:cs typeface="Acumin Pro"/>
              </a:rPr>
              <a:t>floating holidays (prorated in first year), for a </a:t>
            </a:r>
            <a:r>
              <a:rPr dirty="0" sz="1100" spc="-10" b="1">
                <a:latin typeface="Arial"/>
                <a:cs typeface="Arial"/>
              </a:rPr>
              <a:t>total</a:t>
            </a:r>
            <a:r>
              <a:rPr dirty="0" sz="1100" spc="-35" b="1">
                <a:latin typeface="Arial"/>
                <a:cs typeface="Arial"/>
              </a:rPr>
              <a:t> of </a:t>
            </a:r>
            <a:r>
              <a:rPr dirty="0" sz="1100" spc="-25" b="1">
                <a:latin typeface="Arial"/>
                <a:cs typeface="Arial"/>
              </a:rPr>
              <a:t>10.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250">
              <a:latin typeface="Arial"/>
              <a:cs typeface="Arial"/>
            </a:endParaRPr>
          </a:p>
          <a:p>
            <a:pPr marL="187960" indent="-86995">
              <a:lnSpc>
                <a:spcPct val="100000"/>
              </a:lnSpc>
              <a:buChar char="•"/>
              <a:tabLst>
                <a:tab pos="187960" algn="l"/>
              </a:tabLst>
            </a:pPr>
            <a:r>
              <a:rPr dirty="0" sz="1100">
                <a:latin typeface="Acumin Pro"/>
                <a:cs typeface="Acumin Pro"/>
              </a:rPr>
              <a:t>New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Year’s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Day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0"/>
              </a:spcBef>
              <a:buChar char="•"/>
              <a:tabLst>
                <a:tab pos="187960" algn="l"/>
              </a:tabLst>
            </a:pPr>
            <a:r>
              <a:rPr dirty="0" sz="1100">
                <a:latin typeface="Acumin Pro"/>
                <a:cs typeface="Acumin Pro"/>
              </a:rPr>
              <a:t>Memorial</a:t>
            </a:r>
            <a:r>
              <a:rPr dirty="0" sz="1100" spc="-30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Day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5"/>
              </a:spcBef>
              <a:buChar char="•"/>
              <a:tabLst>
                <a:tab pos="187960" algn="l"/>
              </a:tabLst>
            </a:pPr>
            <a:r>
              <a:rPr dirty="0" sz="1100">
                <a:latin typeface="Acumin Pro"/>
                <a:cs typeface="Acumin Pro"/>
              </a:rPr>
              <a:t>Fourth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15">
                <a:latin typeface="Acumin Pro"/>
                <a:cs typeface="Acumin Pro"/>
              </a:rPr>
              <a:t> </a:t>
            </a:r>
            <a:r>
              <a:rPr dirty="0" sz="1100" spc="-20">
                <a:latin typeface="Acumin Pro"/>
                <a:cs typeface="Acumin Pro"/>
              </a:rPr>
              <a:t>July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0"/>
              </a:spcBef>
              <a:buChar char="•"/>
              <a:tabLst>
                <a:tab pos="187960" algn="l"/>
              </a:tabLst>
            </a:pPr>
            <a:r>
              <a:rPr dirty="0" sz="1100">
                <a:latin typeface="Acumin Pro"/>
                <a:cs typeface="Acumin Pro"/>
              </a:rPr>
              <a:t>Labor </a:t>
            </a:r>
            <a:r>
              <a:rPr dirty="0" sz="1100" spc="-25">
                <a:latin typeface="Acumin Pro"/>
                <a:cs typeface="Acumin Pro"/>
              </a:rPr>
              <a:t>Day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0"/>
              </a:spcBef>
              <a:buChar char="•"/>
              <a:tabLst>
                <a:tab pos="187960" algn="l"/>
              </a:tabLst>
            </a:pPr>
            <a:r>
              <a:rPr dirty="0" sz="1100" spc="-10">
                <a:latin typeface="Acumin Pro"/>
                <a:cs typeface="Acumin Pro"/>
              </a:rPr>
              <a:t>Thanksgiving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0"/>
              </a:spcBef>
              <a:buChar char="•"/>
              <a:tabLst>
                <a:tab pos="187960" algn="l"/>
              </a:tabLst>
            </a:pPr>
            <a:r>
              <a:rPr dirty="0" sz="1100">
                <a:latin typeface="Acumin Pro"/>
                <a:cs typeface="Acumin Pro"/>
              </a:rPr>
              <a:t>Day</a:t>
            </a:r>
            <a:r>
              <a:rPr dirty="0" sz="1100" spc="-3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After</a:t>
            </a:r>
            <a:r>
              <a:rPr dirty="0" sz="1100" spc="-3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Thanksgiving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0"/>
              </a:spcBef>
              <a:buChar char="•"/>
              <a:tabLst>
                <a:tab pos="187960" algn="l"/>
              </a:tabLst>
            </a:pPr>
            <a:r>
              <a:rPr dirty="0" sz="1100">
                <a:latin typeface="Acumin Pro"/>
                <a:cs typeface="Acumin Pro"/>
              </a:rPr>
              <a:t>Christmas</a:t>
            </a:r>
            <a:r>
              <a:rPr dirty="0" sz="1100" spc="-60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Day</a:t>
            </a:r>
            <a:endParaRPr sz="1100">
              <a:latin typeface="Acumin Pro"/>
              <a:cs typeface="Acumin Pro"/>
            </a:endParaRPr>
          </a:p>
          <a:p>
            <a:pPr marL="187960" indent="-86995">
              <a:lnSpc>
                <a:spcPct val="100000"/>
              </a:lnSpc>
              <a:spcBef>
                <a:spcPts val="80"/>
              </a:spcBef>
              <a:buFont typeface="Acumin Pro"/>
              <a:buChar char="•"/>
              <a:tabLst>
                <a:tab pos="187960" algn="l"/>
              </a:tabLst>
            </a:pPr>
            <a:r>
              <a:rPr dirty="0" sz="1100" spc="-25" b="1">
                <a:latin typeface="Arial"/>
                <a:cs typeface="Arial"/>
              </a:rPr>
              <a:t>Three</a:t>
            </a:r>
            <a:r>
              <a:rPr dirty="0" sz="1100" spc="-50" b="1">
                <a:latin typeface="Arial"/>
                <a:cs typeface="Arial"/>
              </a:rPr>
              <a:t> </a:t>
            </a:r>
            <a:r>
              <a:rPr dirty="0" sz="1100">
                <a:latin typeface="Acumin Pro"/>
                <a:cs typeface="Acumin Pro"/>
              </a:rPr>
              <a:t>Floating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Holidays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9" name="object 9" descr=""/>
          <p:cNvSpPr/>
          <p:nvPr/>
        </p:nvSpPr>
        <p:spPr>
          <a:xfrm>
            <a:off x="457200" y="1188714"/>
            <a:ext cx="6720840" cy="0"/>
          </a:xfrm>
          <a:custGeom>
            <a:avLst/>
            <a:gdLst/>
            <a:ahLst/>
            <a:cxnLst/>
            <a:rect l="l" t="t" r="r" b="b"/>
            <a:pathLst>
              <a:path w="6720840" h="0">
                <a:moveTo>
                  <a:pt x="0" y="0"/>
                </a:moveTo>
                <a:lnTo>
                  <a:pt x="6720840" y="0"/>
                </a:lnTo>
              </a:path>
            </a:pathLst>
          </a:custGeom>
          <a:ln w="12700">
            <a:solidFill>
              <a:srgbClr val="000000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10" name="object 10" descr=""/>
          <p:cNvSpPr/>
          <p:nvPr/>
        </p:nvSpPr>
        <p:spPr>
          <a:xfrm>
            <a:off x="0" y="9738359"/>
            <a:ext cx="7772400" cy="320040"/>
          </a:xfrm>
          <a:custGeom>
            <a:avLst/>
            <a:gdLst/>
            <a:ahLst/>
            <a:cxnLst/>
            <a:rect l="l" t="t" r="r" b="b"/>
            <a:pathLst>
              <a:path w="7772400" h="320040">
                <a:moveTo>
                  <a:pt x="7772400" y="0"/>
                </a:moveTo>
                <a:lnTo>
                  <a:pt x="0" y="0"/>
                </a:lnTo>
                <a:lnTo>
                  <a:pt x="0" y="320040"/>
                </a:lnTo>
                <a:lnTo>
                  <a:pt x="7772400" y="320040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1424939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59" h="0">
                <a:moveTo>
                  <a:pt x="5928360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3" name="object 3" descr=""/>
          <p:cNvSpPr/>
          <p:nvPr/>
        </p:nvSpPr>
        <p:spPr>
          <a:xfrm>
            <a:off x="457200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19" h="0">
                <a:moveTo>
                  <a:pt x="922019" y="0"/>
                </a:moveTo>
                <a:lnTo>
                  <a:pt x="0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 txBox="1"/>
          <p:nvPr/>
        </p:nvSpPr>
        <p:spPr>
          <a:xfrm>
            <a:off x="444500" y="1260919"/>
            <a:ext cx="6844665" cy="835469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85" b="1">
                <a:latin typeface="Arial"/>
                <a:cs typeface="Arial"/>
              </a:rPr>
              <a:t>Jury</a:t>
            </a:r>
            <a:r>
              <a:rPr dirty="0" sz="1100" b="1">
                <a:latin typeface="Arial"/>
                <a:cs typeface="Arial"/>
              </a:rPr>
              <a:t> </a:t>
            </a:r>
            <a:r>
              <a:rPr dirty="0" sz="1100" spc="-20" b="1">
                <a:latin typeface="Arial"/>
                <a:cs typeface="Arial"/>
              </a:rPr>
              <a:t>Duty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0"/>
              </a:spcBef>
            </a:pPr>
            <a:r>
              <a:rPr dirty="0" sz="1100">
                <a:latin typeface="Acumin Pro"/>
                <a:cs typeface="Acumin Pro"/>
              </a:rPr>
              <a:t>ACME Corp supports an employee’s civic responsibility to serve jury duty and as such, agrees to </a:t>
            </a:r>
            <a:r>
              <a:rPr dirty="0" sz="1100" spc="-10">
                <a:latin typeface="Acumin Pro"/>
                <a:cs typeface="Acumin Pro"/>
              </a:rPr>
              <a:t>provide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50"/>
              </a:spcBef>
            </a:pPr>
            <a:r>
              <a:rPr dirty="0" sz="1100">
                <a:latin typeface="Acumin Pro"/>
                <a:cs typeface="Acumin Pro"/>
              </a:rPr>
              <a:t>income protection by continuing regular pay to an employee for a period of five </a:t>
            </a:r>
            <a:r>
              <a:rPr dirty="0" sz="1100" spc="-10">
                <a:latin typeface="Acumin Pro"/>
                <a:cs typeface="Acumin Pro"/>
              </a:rPr>
              <a:t>workdays.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Bereavement</a:t>
            </a:r>
            <a:r>
              <a:rPr dirty="0" sz="1100" spc="-1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Time</a:t>
            </a:r>
            <a:endParaRPr sz="1100">
              <a:latin typeface="Arial"/>
              <a:cs typeface="Arial"/>
            </a:endParaRPr>
          </a:p>
          <a:p>
            <a:pPr marL="12700" marR="98425">
              <a:lnSpc>
                <a:spcPts val="1400"/>
              </a:lnSpc>
              <a:spcBef>
                <a:spcPts val="60"/>
              </a:spcBef>
            </a:pPr>
            <a:r>
              <a:rPr dirty="0" sz="1100">
                <a:latin typeface="Acumin Pro"/>
                <a:cs typeface="Acumin Pro"/>
              </a:rPr>
              <a:t>Human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relationships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tend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 more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complicated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simple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categories reflect.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example,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an </a:t>
            </a:r>
            <a:r>
              <a:rPr dirty="0" sz="1100" spc="-10">
                <a:latin typeface="Acumin Pro"/>
                <a:cs typeface="Acumin Pro"/>
              </a:rPr>
              <a:t>employee </a:t>
            </a:r>
            <a:r>
              <a:rPr dirty="0" sz="1100">
                <a:latin typeface="Acumin Pro"/>
                <a:cs typeface="Acumin Pro"/>
              </a:rPr>
              <a:t>who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was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raised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by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grandparent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may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even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closer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that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person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parent.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employee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who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the </a:t>
            </a:r>
            <a:r>
              <a:rPr dirty="0" sz="1100">
                <a:latin typeface="Acumin Pro"/>
                <a:cs typeface="Acumin Pro"/>
              </a:rPr>
              <a:t>executor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their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mother-in-</a:t>
            </a:r>
            <a:r>
              <a:rPr dirty="0" sz="1100">
                <a:latin typeface="Acumin Pro"/>
                <a:cs typeface="Acumin Pro"/>
              </a:rPr>
              <a:t>law’s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will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may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have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tremendous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complexity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attend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to.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Keeping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diversity </a:t>
            </a:r>
            <a:r>
              <a:rPr dirty="0" sz="1100" spc="-25">
                <a:latin typeface="Acumin Pro"/>
                <a:cs typeface="Acumin Pro"/>
              </a:rPr>
              <a:t>of </a:t>
            </a:r>
            <a:r>
              <a:rPr dirty="0" sz="1100">
                <a:latin typeface="Acumin Pro"/>
                <a:cs typeface="Acumin Pro"/>
              </a:rPr>
              <a:t>relationships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in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mind,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below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intended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guideline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bereavement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time.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Please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contact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People</a:t>
            </a:r>
            <a:endParaRPr sz="1100">
              <a:latin typeface="Acumin Pro"/>
              <a:cs typeface="Acumin Pro"/>
            </a:endParaRPr>
          </a:p>
          <a:p>
            <a:pPr marL="12700" marR="5080">
              <a:lnSpc>
                <a:spcPts val="1400"/>
              </a:lnSpc>
            </a:pPr>
            <a:r>
              <a:rPr dirty="0" sz="1100">
                <a:latin typeface="Acumin Pro"/>
                <a:cs typeface="Acumin Pro"/>
              </a:rPr>
              <a:t>&amp;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Culture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additional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guidance.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traditional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guideline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up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three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consecutive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days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off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from</a:t>
            </a:r>
            <a:r>
              <a:rPr dirty="0" sz="1100" spc="-10">
                <a:latin typeface="Acumin Pro"/>
                <a:cs typeface="Acumin Pro"/>
              </a:rPr>
              <a:t> regularly </a:t>
            </a:r>
            <a:r>
              <a:rPr dirty="0" sz="1100">
                <a:latin typeface="Acumin Pro"/>
                <a:cs typeface="Acumin Pro"/>
              </a:rPr>
              <a:t>scheduled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work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regular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pay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in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event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death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immediate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family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member,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generally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the </a:t>
            </a:r>
            <a:r>
              <a:rPr dirty="0" sz="1100">
                <a:latin typeface="Acumin Pro"/>
                <a:cs typeface="Acumin Pro"/>
              </a:rPr>
              <a:t>employee’s</a:t>
            </a:r>
            <a:r>
              <a:rPr dirty="0" sz="1100" spc="-3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spouse,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domestic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partner,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child,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father,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mother,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brother,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sister.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traditional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guideline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is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one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day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off </a:t>
            </a:r>
            <a:r>
              <a:rPr dirty="0" sz="1100">
                <a:latin typeface="Acumin Pro"/>
                <a:cs typeface="Acumin Pro"/>
              </a:rPr>
              <a:t>from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regularly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scheduled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work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loss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father-in-law,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mother-inlaw,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brother-in-law,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sister-in-</a:t>
            </a:r>
            <a:r>
              <a:rPr dirty="0" sz="1100" spc="-20">
                <a:latin typeface="Acumin Pro"/>
                <a:cs typeface="Acumin Pro"/>
              </a:rPr>
              <a:t>law, </a:t>
            </a:r>
            <a:r>
              <a:rPr dirty="0" sz="1100">
                <a:latin typeface="Acumin Pro"/>
                <a:cs typeface="Acumin Pro"/>
              </a:rPr>
              <a:t>grandparent,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grandchild,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stepfather,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stepmother,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stepbrother,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stepsister,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stepson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or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stepdaughter.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1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Supplement</a:t>
            </a:r>
            <a:r>
              <a:rPr dirty="0" sz="1100" spc="-5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to</a:t>
            </a:r>
            <a:r>
              <a:rPr dirty="0" sz="1100" spc="-6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Short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60" b="1">
                <a:solidFill>
                  <a:srgbClr val="0078B8"/>
                </a:solidFill>
                <a:latin typeface="Arial"/>
                <a:cs typeface="Arial"/>
              </a:rPr>
              <a:t>Term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Disability</a:t>
            </a:r>
            <a:endParaRPr sz="1100">
              <a:latin typeface="Arial"/>
              <a:cs typeface="Arial"/>
            </a:endParaRPr>
          </a:p>
          <a:p>
            <a:pPr marL="12700" marR="104775">
              <a:lnSpc>
                <a:spcPct val="106100"/>
              </a:lnSpc>
            </a:pPr>
            <a:r>
              <a:rPr dirty="0" sz="1100">
                <a:latin typeface="Acumin Pro"/>
                <a:cs typeface="Acumin Pro"/>
              </a:rPr>
              <a:t>This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policy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applies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all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full–time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regular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(defined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working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32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hours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per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week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more)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employees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one </a:t>
            </a:r>
            <a:r>
              <a:rPr dirty="0" sz="1100">
                <a:latin typeface="Acumin Pro"/>
                <a:cs typeface="Acumin Pro"/>
              </a:rPr>
              <a:t>full year of service on the date a disability related absence </a:t>
            </a:r>
            <a:r>
              <a:rPr dirty="0" sz="1100" spc="-10">
                <a:latin typeface="Acumin Pro"/>
                <a:cs typeface="Acumin Pro"/>
              </a:rPr>
              <a:t>begins.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1050">
              <a:latin typeface="Acumin Pro"/>
              <a:cs typeface="Acumin Pro"/>
            </a:endParaRPr>
          </a:p>
          <a:p>
            <a:pPr marL="12700" marR="281305">
              <a:lnSpc>
                <a:spcPct val="108800"/>
              </a:lnSpc>
              <a:spcBef>
                <a:spcPts val="5"/>
              </a:spcBef>
            </a:pPr>
            <a:r>
              <a:rPr dirty="0" sz="1100">
                <a:latin typeface="Acumin Pro"/>
                <a:cs typeface="Acumin Pro"/>
              </a:rPr>
              <a:t>ACME Corp will supplement payments received for medical leave that are paid to an employee through </a:t>
            </a:r>
            <a:r>
              <a:rPr dirty="0" sz="1100" spc="-25">
                <a:latin typeface="Acumin Pro"/>
                <a:cs typeface="Acumin Pro"/>
              </a:rPr>
              <a:t>our </a:t>
            </a:r>
            <a:r>
              <a:rPr dirty="0" sz="1100">
                <a:latin typeface="Acumin Pro"/>
                <a:cs typeface="Acumin Pro"/>
              </a:rPr>
              <a:t>short term disability coverage and/or mandated state medical leave programs for up to four weeks </a:t>
            </a:r>
            <a:r>
              <a:rPr dirty="0" sz="1100" spc="-25">
                <a:latin typeface="Acumin Pro"/>
                <a:cs typeface="Acumin Pro"/>
              </a:rPr>
              <a:t>as </a:t>
            </a:r>
            <a:r>
              <a:rPr dirty="0" sz="1100">
                <a:latin typeface="Acumin Pro"/>
                <a:cs typeface="Acumin Pro"/>
              </a:rPr>
              <a:t>described below. This policy takes effect for disability absences beginning on or after January 1, </a:t>
            </a:r>
            <a:r>
              <a:rPr dirty="0" sz="1100" spc="-10">
                <a:latin typeface="Acumin Pro"/>
                <a:cs typeface="Acumin Pro"/>
              </a:rPr>
              <a:t>2019.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25" b="1">
                <a:solidFill>
                  <a:srgbClr val="41AD49"/>
                </a:solidFill>
                <a:latin typeface="Arial"/>
                <a:cs typeface="Arial"/>
              </a:rPr>
              <a:t>General</a:t>
            </a:r>
            <a:r>
              <a:rPr dirty="0" sz="1100" spc="-35" b="1">
                <a:solidFill>
                  <a:srgbClr val="41AD49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41AD49"/>
                </a:solidFill>
                <a:latin typeface="Arial"/>
                <a:cs typeface="Arial"/>
              </a:rPr>
              <a:t>Guidelines:</a:t>
            </a:r>
            <a:endParaRPr sz="1100">
              <a:latin typeface="Arial"/>
              <a:cs typeface="Arial"/>
            </a:endParaRPr>
          </a:p>
          <a:p>
            <a:pPr marL="218440" marR="208915" indent="-193675">
              <a:lnSpc>
                <a:spcPts val="1380"/>
              </a:lnSpc>
              <a:spcBef>
                <a:spcPts val="15"/>
              </a:spcBef>
              <a:buChar char="•"/>
              <a:tabLst>
                <a:tab pos="218440" algn="l"/>
              </a:tabLst>
            </a:pPr>
            <a:r>
              <a:rPr dirty="0" sz="1100">
                <a:latin typeface="Acumin Pro"/>
                <a:cs typeface="Acumin Pro"/>
              </a:rPr>
              <a:t>ACME Corp provides </a:t>
            </a:r>
            <a:r>
              <a:rPr dirty="0" sz="1100" spc="-20">
                <a:latin typeface="Acumin Pro"/>
                <a:cs typeface="Acumin Pro"/>
              </a:rPr>
              <a:t>Short-Term</a:t>
            </a:r>
            <a:r>
              <a:rPr dirty="0" sz="1100">
                <a:latin typeface="Acumin Pro"/>
                <a:cs typeface="Acumin Pro"/>
              </a:rPr>
              <a:t> Disability (STD) Insurance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 the purpose of providing employees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20">
                <a:latin typeface="Acumin Pro"/>
                <a:cs typeface="Acumin Pro"/>
              </a:rPr>
              <a:t>with </a:t>
            </a:r>
            <a:r>
              <a:rPr dirty="0" sz="1100">
                <a:latin typeface="Acumin Pro"/>
                <a:cs typeface="Acumin Pro"/>
              </a:rPr>
              <a:t>income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replacement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benefits during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periods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of </a:t>
            </a:r>
            <a:r>
              <a:rPr dirty="0" sz="1100" spc="-10">
                <a:latin typeface="Acumin Pro"/>
                <a:cs typeface="Acumin Pro"/>
              </a:rPr>
              <a:t>disability.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Employees with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qualifying need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are</a:t>
            </a:r>
            <a:r>
              <a:rPr dirty="0" sz="1100" spc="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expected </a:t>
            </a:r>
            <a:r>
              <a:rPr dirty="0" sz="1100">
                <a:latin typeface="Acumin Pro"/>
                <a:cs typeface="Acumin Pro"/>
              </a:rPr>
              <a:t>to apply for STD benefits. ACME Corp does not make a determination as to the availability, payment </a:t>
            </a:r>
            <a:r>
              <a:rPr dirty="0" sz="1100" spc="-25">
                <a:latin typeface="Acumin Pro"/>
                <a:cs typeface="Acumin Pro"/>
              </a:rPr>
              <a:t>or </a:t>
            </a:r>
            <a:r>
              <a:rPr dirty="0" sz="1100">
                <a:latin typeface="Acumin Pro"/>
                <a:cs typeface="Acumin Pro"/>
              </a:rPr>
              <a:t>duration of STD benefits. The STD insurance policy and the insurance carrier determine the availability </a:t>
            </a:r>
            <a:r>
              <a:rPr dirty="0" sz="1100" spc="-25">
                <a:latin typeface="Acumin Pro"/>
                <a:cs typeface="Acumin Pro"/>
              </a:rPr>
              <a:t>of</a:t>
            </a:r>
            <a:endParaRPr sz="1100">
              <a:latin typeface="Acumin Pro"/>
              <a:cs typeface="Acumin Pro"/>
            </a:endParaRPr>
          </a:p>
          <a:p>
            <a:pPr marL="218440">
              <a:lnSpc>
                <a:spcPct val="100000"/>
              </a:lnSpc>
              <a:spcBef>
                <a:spcPts val="80"/>
              </a:spcBef>
            </a:pPr>
            <a:r>
              <a:rPr dirty="0" sz="1100">
                <a:latin typeface="Acumin Pro"/>
                <a:cs typeface="Acumin Pro"/>
              </a:rPr>
              <a:t>STD </a:t>
            </a:r>
            <a:r>
              <a:rPr dirty="0" sz="1100" spc="-10">
                <a:latin typeface="Acumin Pro"/>
                <a:cs typeface="Acumin Pro"/>
              </a:rPr>
              <a:t>benefits.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1100">
              <a:latin typeface="Acumin Pro"/>
              <a:cs typeface="Acumin Pro"/>
            </a:endParaRPr>
          </a:p>
          <a:p>
            <a:pPr marL="218440" marR="203835" indent="-193675">
              <a:lnSpc>
                <a:spcPct val="105100"/>
              </a:lnSpc>
              <a:buChar char="•"/>
              <a:tabLst>
                <a:tab pos="218440" algn="l"/>
              </a:tabLst>
            </a:pPr>
            <a:r>
              <a:rPr dirty="0" sz="1100">
                <a:latin typeface="Acumin Pro"/>
                <a:cs typeface="Acumin Pro"/>
              </a:rPr>
              <a:t>The first week of STD is considered a “waiting period” by the disability carrier and is unpaid. During </a:t>
            </a:r>
            <a:r>
              <a:rPr dirty="0" sz="1100" spc="-25">
                <a:latin typeface="Acumin Pro"/>
                <a:cs typeface="Acumin Pro"/>
              </a:rPr>
              <a:t>the </a:t>
            </a:r>
            <a:r>
              <a:rPr dirty="0" sz="1100">
                <a:latin typeface="Acumin Pro"/>
                <a:cs typeface="Acumin Pro"/>
              </a:rPr>
              <a:t>waiting period, the employee must use accrued Paid Time Off (PTO), or Paid Parental Leave if </a:t>
            </a:r>
            <a:r>
              <a:rPr dirty="0" sz="1100" spc="-10">
                <a:latin typeface="Acumin Pro"/>
                <a:cs typeface="Acumin Pro"/>
              </a:rPr>
              <a:t>applicable. </a:t>
            </a:r>
            <a:r>
              <a:rPr dirty="0" sz="1100">
                <a:latin typeface="Acumin Pro"/>
                <a:cs typeface="Acumin Pro"/>
              </a:rPr>
              <a:t>If neither PTO nor Parental leave are available, the first week of STD will be </a:t>
            </a:r>
            <a:r>
              <a:rPr dirty="0" sz="1100" spc="-10">
                <a:latin typeface="Acumin Pro"/>
                <a:cs typeface="Acumin Pro"/>
              </a:rPr>
              <a:t>unpaid.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Font typeface="Acumin Pro"/>
              <a:buChar char="•"/>
            </a:pPr>
            <a:endParaRPr sz="1200">
              <a:latin typeface="Acumin Pro"/>
              <a:cs typeface="Acumin Pro"/>
            </a:endParaRPr>
          </a:p>
          <a:p>
            <a:pPr marL="218440" indent="-193040">
              <a:lnSpc>
                <a:spcPct val="100000"/>
              </a:lnSpc>
              <a:buChar char="•"/>
              <a:tabLst>
                <a:tab pos="218440" algn="l"/>
              </a:tabLst>
            </a:pPr>
            <a:r>
              <a:rPr dirty="0" sz="1100">
                <a:latin typeface="Acumin Pro"/>
                <a:cs typeface="Acumin Pro"/>
              </a:rPr>
              <a:t>The rules of ACME Corp FMLA policy apply when FMLA leave is taken in conjunction with this </a:t>
            </a:r>
            <a:r>
              <a:rPr dirty="0" sz="1100" spc="-10">
                <a:latin typeface="Acumin Pro"/>
                <a:cs typeface="Acumin Pro"/>
              </a:rPr>
              <a:t>policy.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buFont typeface="Acumin Pro"/>
              <a:buChar char="•"/>
            </a:pPr>
            <a:endParaRPr sz="13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10" b="1">
                <a:solidFill>
                  <a:srgbClr val="41AD49"/>
                </a:solidFill>
                <a:latin typeface="Arial"/>
                <a:cs typeface="Arial"/>
              </a:rPr>
              <a:t>Compensation:</a:t>
            </a:r>
            <a:endParaRPr sz="1100">
              <a:latin typeface="Arial"/>
              <a:cs typeface="Arial"/>
            </a:endParaRPr>
          </a:p>
          <a:p>
            <a:pPr marL="218440" marR="40005" indent="-193675">
              <a:lnSpc>
                <a:spcPts val="1380"/>
              </a:lnSpc>
              <a:spcBef>
                <a:spcPts val="20"/>
              </a:spcBef>
              <a:buChar char="•"/>
              <a:tabLst>
                <a:tab pos="218440" algn="l"/>
              </a:tabLst>
            </a:pPr>
            <a:r>
              <a:rPr dirty="0" sz="1100">
                <a:latin typeface="Acumin Pro"/>
                <a:cs typeface="Acumin Pro"/>
              </a:rPr>
              <a:t>For up to four weeks, ACME Corp will pay the employee the difference between the employee’s total </a:t>
            </a:r>
            <a:r>
              <a:rPr dirty="0" sz="1100" spc="-10">
                <a:latin typeface="Acumin Pro"/>
                <a:cs typeface="Acumin Pro"/>
              </a:rPr>
              <a:t>weekly </a:t>
            </a:r>
            <a:r>
              <a:rPr dirty="0" sz="1100">
                <a:latin typeface="Acumin Pro"/>
                <a:cs typeface="Acumin Pro"/>
              </a:rPr>
              <a:t>earnings, as calculated by the STD insurance carrier, and the amount of the STD benefit received by </a:t>
            </a:r>
            <a:r>
              <a:rPr dirty="0" sz="1100" spc="-25">
                <a:latin typeface="Acumin Pro"/>
                <a:cs typeface="Acumin Pro"/>
              </a:rPr>
              <a:t>the </a:t>
            </a:r>
            <a:r>
              <a:rPr dirty="0" sz="1100">
                <a:latin typeface="Acumin Pro"/>
                <a:cs typeface="Acumin Pro"/>
              </a:rPr>
              <a:t>employee.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For salespeople, the calculation of total weekly earnings may be more complex and will be </a:t>
            </a:r>
            <a:r>
              <a:rPr dirty="0" sz="1100" spc="-25">
                <a:latin typeface="Acumin Pro"/>
                <a:cs typeface="Acumin Pro"/>
              </a:rPr>
              <a:t>in</a:t>
            </a:r>
            <a:endParaRPr sz="1100">
              <a:latin typeface="Acumin Pro"/>
              <a:cs typeface="Acumin Pro"/>
            </a:endParaRPr>
          </a:p>
          <a:p>
            <a:pPr marL="218440">
              <a:lnSpc>
                <a:spcPct val="100000"/>
              </a:lnSpc>
              <a:spcBef>
                <a:spcPts val="50"/>
              </a:spcBef>
            </a:pPr>
            <a:r>
              <a:rPr dirty="0" sz="1100">
                <a:latin typeface="Acumin Pro"/>
                <a:cs typeface="Acumin Pro"/>
              </a:rPr>
              <a:t>accordance with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short-term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disability</a:t>
            </a:r>
            <a:r>
              <a:rPr dirty="0" sz="1100" spc="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carrier’s</a:t>
            </a:r>
            <a:r>
              <a:rPr dirty="0" sz="1100" spc="1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policy.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1200">
              <a:latin typeface="Acumin Pro"/>
              <a:cs typeface="Acumin Pro"/>
            </a:endParaRPr>
          </a:p>
          <a:p>
            <a:pPr marL="218440" marR="10795" indent="-193675">
              <a:lnSpc>
                <a:spcPct val="101499"/>
              </a:lnSpc>
              <a:buChar char="•"/>
              <a:tabLst>
                <a:tab pos="218440" algn="l"/>
              </a:tabLst>
            </a:pPr>
            <a:r>
              <a:rPr dirty="0" sz="1100">
                <a:latin typeface="Acumin Pro"/>
                <a:cs typeface="Acumin Pro"/>
              </a:rPr>
              <a:t>If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no STD benefits are received because the employee is determined to be ineligible by the insurance </a:t>
            </a:r>
            <a:r>
              <a:rPr dirty="0" sz="1100" spc="-10">
                <a:latin typeface="Acumin Pro"/>
                <a:cs typeface="Acumin Pro"/>
              </a:rPr>
              <a:t>carrier, </a:t>
            </a:r>
            <a:r>
              <a:rPr dirty="0" sz="1100">
                <a:latin typeface="Acumin Pro"/>
                <a:cs typeface="Acumin Pro"/>
              </a:rPr>
              <a:t>no supplemental pay will be </a:t>
            </a:r>
            <a:r>
              <a:rPr dirty="0" sz="1100" spc="-10">
                <a:latin typeface="Acumin Pro"/>
                <a:cs typeface="Acumin Pro"/>
              </a:rPr>
              <a:t>received.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buFont typeface="Acumin Pro"/>
              <a:buChar char="•"/>
            </a:pPr>
            <a:endParaRPr sz="1050">
              <a:latin typeface="Acumin Pro"/>
              <a:cs typeface="Acumin Pro"/>
            </a:endParaRPr>
          </a:p>
          <a:p>
            <a:pPr marL="218440" marR="643255" indent="-193675">
              <a:lnSpc>
                <a:spcPct val="111400"/>
              </a:lnSpc>
              <a:buChar char="•"/>
              <a:tabLst>
                <a:tab pos="218440" algn="l"/>
              </a:tabLst>
            </a:pPr>
            <a:r>
              <a:rPr dirty="0" sz="1100">
                <a:latin typeface="Acumin Pro"/>
                <a:cs typeface="Acumin Pro"/>
              </a:rPr>
              <a:t>The maximum STD supplement that ACME Corp will pay to an employee in any week will be </a:t>
            </a:r>
            <a:r>
              <a:rPr dirty="0" sz="1100" spc="-20">
                <a:latin typeface="Acumin Pro"/>
                <a:cs typeface="Acumin Pro"/>
              </a:rPr>
              <a:t>$600 </a:t>
            </a:r>
            <a:r>
              <a:rPr dirty="0" sz="1100">
                <a:latin typeface="Acumin Pro"/>
                <a:cs typeface="Acumin Pro"/>
              </a:rPr>
              <a:t>(40% of </a:t>
            </a:r>
            <a:r>
              <a:rPr dirty="0" sz="1100" spc="-10">
                <a:latin typeface="Acumin Pro"/>
                <a:cs typeface="Acumin Pro"/>
              </a:rPr>
              <a:t>$1,500).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5" name="object 5" descr=""/>
          <p:cNvSpPr txBox="1"/>
          <p:nvPr/>
        </p:nvSpPr>
        <p:spPr>
          <a:xfrm>
            <a:off x="444500" y="803909"/>
            <a:ext cx="2723515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b="1">
                <a:solidFill>
                  <a:srgbClr val="0078B8"/>
                </a:solidFill>
                <a:latin typeface="Arial"/>
                <a:cs typeface="Arial"/>
              </a:rPr>
              <a:t>TIME</a:t>
            </a:r>
            <a:r>
              <a:rPr dirty="0" sz="2000" spc="-114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65" b="1">
                <a:solidFill>
                  <a:srgbClr val="0078B8"/>
                </a:solidFill>
                <a:latin typeface="Arial"/>
                <a:cs typeface="Arial"/>
              </a:rPr>
              <a:t>OFF</a:t>
            </a:r>
            <a:r>
              <a:rPr dirty="0" sz="2000" spc="-254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10" b="1">
                <a:solidFill>
                  <a:srgbClr val="0078B8"/>
                </a:solidFill>
                <a:latin typeface="Arial"/>
                <a:cs typeface="Arial"/>
              </a:rPr>
              <a:t>CONTINUED</a:t>
            </a:r>
            <a:endParaRPr sz="2000">
              <a:latin typeface="Arial"/>
              <a:cs typeface="Arial"/>
            </a:endParaRPr>
          </a:p>
        </p:txBody>
      </p:sp>
      <p:grpSp>
        <p:nvGrpSpPr>
          <p:cNvPr id="6" name="object 6" descr=""/>
          <p:cNvGrpSpPr/>
          <p:nvPr/>
        </p:nvGrpSpPr>
        <p:grpSpPr>
          <a:xfrm>
            <a:off x="457200" y="0"/>
            <a:ext cx="7315200" cy="1948814"/>
            <a:chOff x="457200" y="0"/>
            <a:chExt cx="7315200" cy="1948814"/>
          </a:xfrm>
        </p:grpSpPr>
        <p:sp>
          <p:nvSpPr>
            <p:cNvPr id="7" name="object 7" descr=""/>
            <p:cNvSpPr/>
            <p:nvPr/>
          </p:nvSpPr>
          <p:spPr>
            <a:xfrm>
              <a:off x="457200" y="1186172"/>
              <a:ext cx="6019800" cy="0"/>
            </a:xfrm>
            <a:custGeom>
              <a:avLst/>
              <a:gdLst/>
              <a:ahLst/>
              <a:cxnLst/>
              <a:rect l="l" t="t" r="r" b="b"/>
              <a:pathLst>
                <a:path w="6019800" h="0">
                  <a:moveTo>
                    <a:pt x="0" y="0"/>
                  </a:moveTo>
                  <a:lnTo>
                    <a:pt x="6019800" y="0"/>
                  </a:lnTo>
                </a:path>
              </a:pathLst>
            </a:custGeom>
            <a:ln w="1270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8" name="object 8" descr=""/>
            <p:cNvSpPr/>
            <p:nvPr/>
          </p:nvSpPr>
          <p:spPr>
            <a:xfrm>
              <a:off x="5865138" y="0"/>
              <a:ext cx="1907539" cy="1948814"/>
            </a:xfrm>
            <a:custGeom>
              <a:avLst/>
              <a:gdLst/>
              <a:ahLst/>
              <a:cxnLst/>
              <a:rect l="l" t="t" r="r" b="b"/>
              <a:pathLst>
                <a:path w="1907540" h="1948814">
                  <a:moveTo>
                    <a:pt x="1907260" y="0"/>
                  </a:moveTo>
                  <a:lnTo>
                    <a:pt x="0" y="0"/>
                  </a:lnTo>
                  <a:lnTo>
                    <a:pt x="1907260" y="1948726"/>
                  </a:lnTo>
                  <a:lnTo>
                    <a:pt x="190726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9" name="object 9" descr=""/>
          <p:cNvSpPr/>
          <p:nvPr/>
        </p:nvSpPr>
        <p:spPr>
          <a:xfrm>
            <a:off x="0" y="9030754"/>
            <a:ext cx="671195" cy="1028065"/>
          </a:xfrm>
          <a:custGeom>
            <a:avLst/>
            <a:gdLst/>
            <a:ahLst/>
            <a:cxnLst/>
            <a:rect l="l" t="t" r="r" b="b"/>
            <a:pathLst>
              <a:path w="671195" h="1028065">
                <a:moveTo>
                  <a:pt x="0" y="0"/>
                </a:moveTo>
                <a:lnTo>
                  <a:pt x="0" y="1027645"/>
                </a:lnTo>
                <a:lnTo>
                  <a:pt x="670953" y="1027645"/>
                </a:lnTo>
                <a:lnTo>
                  <a:pt x="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 txBox="1"/>
          <p:nvPr/>
        </p:nvSpPr>
        <p:spPr>
          <a:xfrm>
            <a:off x="444500" y="727705"/>
            <a:ext cx="2723515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b="1">
                <a:solidFill>
                  <a:srgbClr val="0078B8"/>
                </a:solidFill>
                <a:latin typeface="Arial"/>
                <a:cs typeface="Arial"/>
              </a:rPr>
              <a:t>TIME</a:t>
            </a:r>
            <a:r>
              <a:rPr dirty="0" sz="2000" spc="-114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65" b="1">
                <a:solidFill>
                  <a:srgbClr val="0078B8"/>
                </a:solidFill>
                <a:latin typeface="Arial"/>
                <a:cs typeface="Arial"/>
              </a:rPr>
              <a:t>OFF</a:t>
            </a:r>
            <a:r>
              <a:rPr dirty="0" sz="2000" spc="-254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2000" spc="-10" b="1">
                <a:solidFill>
                  <a:srgbClr val="0078B8"/>
                </a:solidFill>
                <a:latin typeface="Arial"/>
                <a:cs typeface="Arial"/>
              </a:rPr>
              <a:t>CONTINUED</a:t>
            </a:r>
            <a:endParaRPr sz="2000">
              <a:latin typeface="Arial"/>
              <a:cs typeface="Arial"/>
            </a:endParaRPr>
          </a:p>
        </p:txBody>
      </p:sp>
      <p:sp>
        <p:nvSpPr>
          <p:cNvPr id="3" name="object 3" descr=""/>
          <p:cNvSpPr/>
          <p:nvPr/>
        </p:nvSpPr>
        <p:spPr>
          <a:xfrm>
            <a:off x="457200" y="1186172"/>
            <a:ext cx="6019800" cy="0"/>
          </a:xfrm>
          <a:custGeom>
            <a:avLst/>
            <a:gdLst/>
            <a:ahLst/>
            <a:cxnLst/>
            <a:rect l="l" t="t" r="r" b="b"/>
            <a:pathLst>
              <a:path w="6019800" h="0">
                <a:moveTo>
                  <a:pt x="0" y="0"/>
                </a:moveTo>
                <a:lnTo>
                  <a:pt x="6019800" y="0"/>
                </a:lnTo>
              </a:path>
            </a:pathLst>
          </a:custGeom>
          <a:ln w="12700">
            <a:solidFill>
              <a:srgbClr val="000000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4" name="object 4" descr=""/>
          <p:cNvSpPr/>
          <p:nvPr/>
        </p:nvSpPr>
        <p:spPr>
          <a:xfrm>
            <a:off x="457200" y="327658"/>
            <a:ext cx="5928360" cy="0"/>
          </a:xfrm>
          <a:custGeom>
            <a:avLst/>
            <a:gdLst/>
            <a:ahLst/>
            <a:cxnLst/>
            <a:rect l="l" t="t" r="r" b="b"/>
            <a:pathLst>
              <a:path w="5928360" h="0">
                <a:moveTo>
                  <a:pt x="0" y="0"/>
                </a:moveTo>
                <a:lnTo>
                  <a:pt x="5928360" y="0"/>
                </a:lnTo>
              </a:path>
            </a:pathLst>
          </a:custGeom>
          <a:ln w="76200">
            <a:solidFill>
              <a:srgbClr val="344E5A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5" name="object 5" descr=""/>
          <p:cNvSpPr/>
          <p:nvPr/>
        </p:nvSpPr>
        <p:spPr>
          <a:xfrm>
            <a:off x="6431279" y="327658"/>
            <a:ext cx="922019" cy="0"/>
          </a:xfrm>
          <a:custGeom>
            <a:avLst/>
            <a:gdLst/>
            <a:ahLst/>
            <a:cxnLst/>
            <a:rect l="l" t="t" r="r" b="b"/>
            <a:pathLst>
              <a:path w="922020" h="0">
                <a:moveTo>
                  <a:pt x="0" y="0"/>
                </a:moveTo>
                <a:lnTo>
                  <a:pt x="922019" y="0"/>
                </a:lnTo>
              </a:path>
            </a:pathLst>
          </a:custGeom>
          <a:ln w="76200">
            <a:solidFill>
              <a:srgbClr val="41AD49"/>
            </a:solidFill>
          </a:ln>
        </p:spPr>
        <p:txBody>
          <a:bodyPr wrap="square" lIns="0" tIns="0" rIns="0" bIns="0" rtlCol="0"/>
          <a:lstStyle/>
          <a:p/>
        </p:txBody>
      </p:sp>
      <p:sp>
        <p:nvSpPr>
          <p:cNvPr id="6" name="object 6" descr=""/>
          <p:cNvSpPr txBox="1"/>
          <p:nvPr/>
        </p:nvSpPr>
        <p:spPr>
          <a:xfrm>
            <a:off x="457200" y="1398079"/>
            <a:ext cx="6679565" cy="712724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Volunteer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Day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Off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150">
              <a:latin typeface="Arial"/>
              <a:cs typeface="Arial"/>
            </a:endParaRPr>
          </a:p>
          <a:p>
            <a:pPr marL="12700" marR="338455">
              <a:lnSpc>
                <a:spcPct val="105100"/>
              </a:lnSpc>
              <a:spcBef>
                <a:spcPts val="5"/>
              </a:spcBef>
            </a:pPr>
            <a:r>
              <a:rPr dirty="0" sz="1100">
                <a:latin typeface="Acumin Pro"/>
                <a:cs typeface="Acumin Pro"/>
              </a:rPr>
              <a:t>Aligned with our cultural values, ACME Corp encourages employees to become involved in </a:t>
            </a:r>
            <a:r>
              <a:rPr dirty="0" sz="1100" spc="-10">
                <a:latin typeface="Acumin Pro"/>
                <a:cs typeface="Acumin Pro"/>
              </a:rPr>
              <a:t>their </a:t>
            </a:r>
            <a:r>
              <a:rPr dirty="0" sz="1100">
                <a:latin typeface="Acumin Pro"/>
                <a:cs typeface="Acumin Pro"/>
              </a:rPr>
              <a:t>communities, lending their voluntary support to programs that positively impact the quality of life </a:t>
            </a:r>
            <a:r>
              <a:rPr dirty="0" sz="1100" spc="-10">
                <a:latin typeface="Acumin Pro"/>
                <a:cs typeface="Acumin Pro"/>
              </a:rPr>
              <a:t>within </a:t>
            </a:r>
            <a:r>
              <a:rPr dirty="0" sz="1100">
                <a:latin typeface="Acumin Pro"/>
                <a:cs typeface="Acumin Pro"/>
              </a:rPr>
              <a:t>these </a:t>
            </a:r>
            <a:r>
              <a:rPr dirty="0" sz="1100" spc="-10">
                <a:latin typeface="Acumin Pro"/>
                <a:cs typeface="Acumin Pro"/>
              </a:rPr>
              <a:t>communities.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"/>
              </a:spcBef>
            </a:pPr>
            <a:endParaRPr sz="1200">
              <a:latin typeface="Acumin Pro"/>
              <a:cs typeface="Acumin Pro"/>
            </a:endParaRPr>
          </a:p>
          <a:p>
            <a:pPr marL="12700" marR="396240">
              <a:lnSpc>
                <a:spcPct val="101499"/>
              </a:lnSpc>
              <a:spcBef>
                <a:spcPts val="5"/>
              </a:spcBef>
            </a:pPr>
            <a:r>
              <a:rPr dirty="0" sz="1100">
                <a:latin typeface="Acumin Pro"/>
                <a:cs typeface="Acumin Pro"/>
              </a:rPr>
              <a:t>The following guidelines are for ACME Corp employees who serve as volunteers in 501(c)(3) non-</a:t>
            </a:r>
            <a:r>
              <a:rPr dirty="0" sz="1100" spc="-10">
                <a:latin typeface="Acumin Pro"/>
                <a:cs typeface="Acumin Pro"/>
              </a:rPr>
              <a:t>profit </a:t>
            </a:r>
            <a:r>
              <a:rPr dirty="0" sz="1100">
                <a:latin typeface="Acumin Pro"/>
                <a:cs typeface="Acumin Pro"/>
              </a:rPr>
              <a:t>community programs that are either of personal interest or are corporate-sponsored </a:t>
            </a:r>
            <a:r>
              <a:rPr dirty="0" sz="1100" spc="-10">
                <a:latin typeface="Acumin Pro"/>
                <a:cs typeface="Acumin Pro"/>
              </a:rPr>
              <a:t>initiatives.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dirty="0" sz="1100" spc="-25" b="1">
                <a:solidFill>
                  <a:srgbClr val="41AD49"/>
                </a:solidFill>
                <a:latin typeface="Arial"/>
                <a:cs typeface="Arial"/>
              </a:rPr>
              <a:t>Volunteer</a:t>
            </a:r>
            <a:r>
              <a:rPr dirty="0" sz="1100" spc="-15" b="1">
                <a:solidFill>
                  <a:srgbClr val="41AD49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41AD49"/>
                </a:solidFill>
                <a:latin typeface="Arial"/>
                <a:cs typeface="Arial"/>
              </a:rPr>
              <a:t>Time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1250">
              <a:latin typeface="Arial"/>
              <a:cs typeface="Arial"/>
            </a:endParaRPr>
          </a:p>
          <a:p>
            <a:pPr marL="12700" marR="481330">
              <a:lnSpc>
                <a:spcPct val="101499"/>
              </a:lnSpc>
            </a:pPr>
            <a:r>
              <a:rPr dirty="0" sz="1100">
                <a:latin typeface="Acumin Pro"/>
                <a:cs typeface="Acumin Pro"/>
              </a:rPr>
              <a:t>Employees may take up to one full paid day per calendar year to participate in their specific </a:t>
            </a:r>
            <a:r>
              <a:rPr dirty="0" sz="1100" spc="-10">
                <a:latin typeface="Acumin Pro"/>
                <a:cs typeface="Acumin Pro"/>
              </a:rPr>
              <a:t>volunteer program.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1050">
              <a:latin typeface="Acumin Pro"/>
              <a:cs typeface="Acumin Pro"/>
            </a:endParaRPr>
          </a:p>
          <a:p>
            <a:pPr marL="12700" marR="24765">
              <a:lnSpc>
                <a:spcPct val="108600"/>
              </a:lnSpc>
            </a:pPr>
            <a:r>
              <a:rPr dirty="0" sz="1100">
                <a:latin typeface="Acumin Pro"/>
                <a:cs typeface="Acumin Pro"/>
              </a:rPr>
              <a:t>Volunteer time must be requested in advance and information provided regarding the volunteer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organization </a:t>
            </a:r>
            <a:r>
              <a:rPr dirty="0" sz="1100">
                <a:latin typeface="Acumin Pro"/>
                <a:cs typeface="Acumin Pro"/>
              </a:rPr>
              <a:t>and event. The time off request must be coded as volunteer time in </a:t>
            </a:r>
            <a:r>
              <a:rPr dirty="0" sz="1100" spc="-20">
                <a:latin typeface="Acumin Pro"/>
                <a:cs typeface="Acumin Pro"/>
              </a:rPr>
              <a:t>ADP.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>
                <a:latin typeface="Acumin Pro"/>
                <a:cs typeface="Acumin Pro"/>
              </a:rPr>
              <a:t>Volunteer time should not conflict with the peak work schedule and other work-related </a:t>
            </a:r>
            <a:r>
              <a:rPr dirty="0" sz="1100" spc="-10">
                <a:latin typeface="Acumin Pro"/>
                <a:cs typeface="Acumin Pro"/>
              </a:rPr>
              <a:t>responsibilities,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15"/>
              </a:spcBef>
            </a:pPr>
            <a:r>
              <a:rPr dirty="0" sz="1100">
                <a:latin typeface="Acumin Pro"/>
                <a:cs typeface="Acumin Pro"/>
              </a:rPr>
              <a:t>create need for overtime, or cause conflicts with other employees’ </a:t>
            </a:r>
            <a:r>
              <a:rPr dirty="0" sz="1100" spc="-10">
                <a:latin typeface="Acumin Pro"/>
                <a:cs typeface="Acumin Pro"/>
              </a:rPr>
              <a:t>schedules.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Paid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Parental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Leave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1150">
              <a:latin typeface="Arial"/>
              <a:cs typeface="Arial"/>
            </a:endParaRPr>
          </a:p>
          <a:p>
            <a:pPr marL="12700" marR="5080">
              <a:lnSpc>
                <a:spcPct val="106000"/>
              </a:lnSpc>
            </a:pPr>
            <a:r>
              <a:rPr dirty="0" sz="1100">
                <a:latin typeface="Acumin Pro"/>
                <a:cs typeface="Acumin Pro"/>
              </a:rPr>
              <a:t>ACME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Corp will provide two weeks of paid parental leave to employees following the birth of an </a:t>
            </a:r>
            <a:r>
              <a:rPr dirty="0" sz="1100" spc="-10">
                <a:latin typeface="Acumin Pro"/>
                <a:cs typeface="Acumin Pro"/>
              </a:rPr>
              <a:t>employee’s </a:t>
            </a:r>
            <a:r>
              <a:rPr dirty="0" sz="1100">
                <a:latin typeface="Acumin Pro"/>
                <a:cs typeface="Acumin Pro"/>
              </a:rPr>
              <a:t>child or the placement of a child with an employee in connection with adoption or foster care. The purpose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25">
                <a:latin typeface="Acumin Pro"/>
                <a:cs typeface="Acumin Pro"/>
              </a:rPr>
              <a:t>of </a:t>
            </a:r>
            <a:r>
              <a:rPr dirty="0" sz="1100">
                <a:latin typeface="Acumin Pro"/>
                <a:cs typeface="Acumin Pro"/>
              </a:rPr>
              <a:t>paid parental leave is to enable the employee to care for and bond with a newborn or a newly adopted </a:t>
            </a:r>
            <a:r>
              <a:rPr dirty="0" sz="1100" spc="-25">
                <a:latin typeface="Acumin Pro"/>
                <a:cs typeface="Acumin Pro"/>
              </a:rPr>
              <a:t>or </a:t>
            </a:r>
            <a:r>
              <a:rPr dirty="0" sz="1100">
                <a:latin typeface="Acumin Pro"/>
                <a:cs typeface="Acumin Pro"/>
              </a:rPr>
              <a:t>newly placed child. This policy will run concurrently with Family and Medical Leave Act (FMLA) leave </a:t>
            </a:r>
            <a:r>
              <a:rPr dirty="0" sz="1100" spc="-10">
                <a:latin typeface="Acumin Pro"/>
                <a:cs typeface="Acumin Pro"/>
              </a:rPr>
              <a:t>and/or </a:t>
            </a:r>
            <a:r>
              <a:rPr dirty="0" sz="1100">
                <a:latin typeface="Acumin Pro"/>
                <a:cs typeface="Acumin Pro"/>
              </a:rPr>
              <a:t>short-term disability leave, as applicable. This policy will be in effect for births, adoptions or placements </a:t>
            </a:r>
            <a:r>
              <a:rPr dirty="0" sz="1100" spc="-25">
                <a:latin typeface="Acumin Pro"/>
                <a:cs typeface="Acumin Pro"/>
              </a:rPr>
              <a:t>of </a:t>
            </a:r>
            <a:r>
              <a:rPr dirty="0" sz="1100">
                <a:latin typeface="Acumin Pro"/>
                <a:cs typeface="Acumin Pro"/>
              </a:rPr>
              <a:t>foster children occurring on or after the effective date of the policy, which is January 1, </a:t>
            </a:r>
            <a:r>
              <a:rPr dirty="0" sz="1100" spc="-10">
                <a:latin typeface="Acumin Pro"/>
                <a:cs typeface="Acumin Pro"/>
              </a:rPr>
              <a:t>2019.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2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10" b="1">
                <a:solidFill>
                  <a:srgbClr val="41AD49"/>
                </a:solidFill>
                <a:latin typeface="Arial"/>
                <a:cs typeface="Arial"/>
              </a:rPr>
              <a:t>Eligibility</a:t>
            </a:r>
            <a:endParaRPr sz="11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150">
              <a:latin typeface="Arial"/>
              <a:cs typeface="Arial"/>
            </a:endParaRPr>
          </a:p>
          <a:p>
            <a:pPr marL="12700" marR="13335">
              <a:lnSpc>
                <a:spcPct val="105100"/>
              </a:lnSpc>
              <a:spcBef>
                <a:spcPts val="5"/>
              </a:spcBef>
            </a:pPr>
            <a:r>
              <a:rPr dirty="0" sz="1100">
                <a:latin typeface="Acumin Pro"/>
                <a:cs typeface="Acumin Pro"/>
              </a:rPr>
              <a:t>All full–time regular (defined as working 32 hours per week or more) employees with one full year of </a:t>
            </a:r>
            <a:r>
              <a:rPr dirty="0" sz="1100" spc="-10">
                <a:latin typeface="Acumin Pro"/>
                <a:cs typeface="Acumin Pro"/>
              </a:rPr>
              <a:t>service </a:t>
            </a:r>
            <a:r>
              <a:rPr dirty="0" sz="1100">
                <a:latin typeface="Acumin Pro"/>
                <a:cs typeface="Acumin Pro"/>
              </a:rPr>
              <a:t>(on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 date of birth or placement of a child) are eligible for Paid Parental Leave. In addition, employees </a:t>
            </a:r>
            <a:r>
              <a:rPr dirty="0" sz="1100" spc="-20">
                <a:latin typeface="Acumin Pro"/>
                <a:cs typeface="Acumin Pro"/>
              </a:rPr>
              <a:t>must </a:t>
            </a:r>
            <a:r>
              <a:rPr dirty="0" sz="1100">
                <a:latin typeface="Acumin Pro"/>
                <a:cs typeface="Acumin Pro"/>
              </a:rPr>
              <a:t>meet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one of the following </a:t>
            </a:r>
            <a:r>
              <a:rPr dirty="0" sz="1100" spc="-10">
                <a:latin typeface="Acumin Pro"/>
                <a:cs typeface="Acumin Pro"/>
              </a:rPr>
              <a:t>criteria: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550">
              <a:latin typeface="Acumin Pro"/>
              <a:cs typeface="Acumin Pro"/>
            </a:endParaRPr>
          </a:p>
          <a:p>
            <a:pPr marL="164465" indent="-151765">
              <a:lnSpc>
                <a:spcPct val="100000"/>
              </a:lnSpc>
              <a:buChar char="•"/>
              <a:tabLst>
                <a:tab pos="164465" algn="l"/>
              </a:tabLst>
            </a:pPr>
            <a:r>
              <a:rPr dirty="0" sz="1100">
                <a:latin typeface="Acumin Pro"/>
                <a:cs typeface="Acumin Pro"/>
              </a:rPr>
              <a:t>Have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given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birth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child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Font typeface="Acumin Pro"/>
              <a:buChar char="•"/>
            </a:pPr>
            <a:endParaRPr sz="1200">
              <a:latin typeface="Acumin Pro"/>
              <a:cs typeface="Acumin Pro"/>
            </a:endParaRPr>
          </a:p>
          <a:p>
            <a:pPr marL="164465" indent="-151765">
              <a:lnSpc>
                <a:spcPct val="100000"/>
              </a:lnSpc>
              <a:buChar char="•"/>
              <a:tabLst>
                <a:tab pos="164465" algn="l"/>
              </a:tabLst>
            </a:pPr>
            <a:r>
              <a:rPr dirty="0" sz="1100">
                <a:latin typeface="Acumin Pro"/>
                <a:cs typeface="Acumin Pro"/>
              </a:rPr>
              <a:t>Be</a:t>
            </a:r>
            <a:r>
              <a:rPr dirty="0" sz="1100" spc="-1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 spouse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or committed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partner of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 person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who has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given birth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to a </a:t>
            </a:r>
            <a:r>
              <a:rPr dirty="0" sz="1100" spc="-10">
                <a:latin typeface="Acumin Pro"/>
                <a:cs typeface="Acumin Pro"/>
              </a:rPr>
              <a:t>child.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163830" marR="698500" indent="-151765">
              <a:lnSpc>
                <a:spcPct val="106100"/>
              </a:lnSpc>
              <a:buChar char="•"/>
              <a:tabLst>
                <a:tab pos="165100" algn="l"/>
              </a:tabLst>
            </a:pPr>
            <a:r>
              <a:rPr dirty="0" sz="1100">
                <a:latin typeface="Acumin Pro"/>
                <a:cs typeface="Acumin Pro"/>
              </a:rPr>
              <a:t>Have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adopted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child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or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been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placed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with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foster child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(in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either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case,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child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must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be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age </a:t>
            </a:r>
            <a:r>
              <a:rPr dirty="0" sz="1100" spc="-25">
                <a:latin typeface="Acumin Pro"/>
                <a:cs typeface="Acumin Pro"/>
              </a:rPr>
              <a:t>17 </a:t>
            </a:r>
            <a:r>
              <a:rPr dirty="0" sz="1100" spc="-25">
                <a:latin typeface="Acumin Pro"/>
                <a:cs typeface="Acumin Pro"/>
              </a:rPr>
              <a:t>	</a:t>
            </a:r>
            <a:r>
              <a:rPr dirty="0" sz="1100">
                <a:latin typeface="Acumin Pro"/>
                <a:cs typeface="Acumin Pro"/>
              </a:rPr>
              <a:t>or</a:t>
            </a:r>
            <a:r>
              <a:rPr dirty="0" sz="1100" spc="-2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younger).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Adopting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your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new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spouse’s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child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is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excluded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from</a:t>
            </a:r>
            <a:r>
              <a:rPr dirty="0" sz="1100" spc="-10">
                <a:latin typeface="Acumin Pro"/>
                <a:cs typeface="Acumin Pro"/>
              </a:rPr>
              <a:t> </a:t>
            </a:r>
            <a:r>
              <a:rPr dirty="0" sz="1100">
                <a:latin typeface="Acumin Pro"/>
                <a:cs typeface="Acumin Pro"/>
              </a:rPr>
              <a:t>this</a:t>
            </a:r>
            <a:r>
              <a:rPr dirty="0" sz="1100" spc="-5">
                <a:latin typeface="Acumin Pro"/>
                <a:cs typeface="Acumin Pro"/>
              </a:rPr>
              <a:t> </a:t>
            </a:r>
            <a:r>
              <a:rPr dirty="0" sz="1100" spc="-10">
                <a:latin typeface="Acumin Pro"/>
                <a:cs typeface="Acumin Pro"/>
              </a:rPr>
              <a:t>policy.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7" name="object 7" descr=""/>
          <p:cNvSpPr/>
          <p:nvPr/>
        </p:nvSpPr>
        <p:spPr>
          <a:xfrm>
            <a:off x="5323418" y="6951713"/>
            <a:ext cx="2449195" cy="3107055"/>
          </a:xfrm>
          <a:custGeom>
            <a:avLst/>
            <a:gdLst/>
            <a:ahLst/>
            <a:cxnLst/>
            <a:rect l="l" t="t" r="r" b="b"/>
            <a:pathLst>
              <a:path w="2449195" h="3107054">
                <a:moveTo>
                  <a:pt x="2448979" y="0"/>
                </a:moveTo>
                <a:lnTo>
                  <a:pt x="0" y="3106686"/>
                </a:lnTo>
                <a:lnTo>
                  <a:pt x="2448979" y="3106686"/>
                </a:lnTo>
                <a:lnTo>
                  <a:pt x="2448979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2621915"/>
            <a:chOff x="0" y="0"/>
            <a:chExt cx="7772400" cy="2621915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2621915"/>
            </a:xfrm>
            <a:custGeom>
              <a:avLst/>
              <a:gdLst/>
              <a:ahLst/>
              <a:cxnLst/>
              <a:rect l="l" t="t" r="r" b="b"/>
              <a:pathLst>
                <a:path w="7772400" h="2621915">
                  <a:moveTo>
                    <a:pt x="7772400" y="0"/>
                  </a:moveTo>
                  <a:lnTo>
                    <a:pt x="0" y="0"/>
                  </a:lnTo>
                  <a:lnTo>
                    <a:pt x="0" y="1964461"/>
                  </a:lnTo>
                  <a:lnTo>
                    <a:pt x="457200" y="2621292"/>
                  </a:lnTo>
                  <a:lnTo>
                    <a:pt x="7772400" y="2621292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457200" y="327658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19" h="0">
                  <a:moveTo>
                    <a:pt x="922019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1424939" y="327658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59" h="0">
                  <a:moveTo>
                    <a:pt x="5928360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6" name="object 6" descr=""/>
          <p:cNvSpPr txBox="1"/>
          <p:nvPr/>
        </p:nvSpPr>
        <p:spPr>
          <a:xfrm>
            <a:off x="444500" y="623801"/>
            <a:ext cx="6626225" cy="1746250"/>
          </a:xfrm>
          <a:prstGeom prst="rect">
            <a:avLst/>
          </a:prstGeom>
        </p:spPr>
        <p:txBody>
          <a:bodyPr wrap="square" lIns="0" tIns="161925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275"/>
              </a:spcBef>
            </a:pP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TUITION</a:t>
            </a:r>
            <a:r>
              <a:rPr dirty="0" sz="2000" spc="-7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REIMBURSEMENT</a:t>
            </a:r>
            <a:endParaRPr sz="2000">
              <a:latin typeface="Arial"/>
              <a:cs typeface="Arial"/>
            </a:endParaRPr>
          </a:p>
          <a:p>
            <a:pPr marL="12700" marR="5080">
              <a:lnSpc>
                <a:spcPct val="121300"/>
              </a:lnSpc>
              <a:spcBef>
                <a:spcPts val="370"/>
              </a:spcBef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ACME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Corp encourages continued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lifelong learning and professional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development. </a:t>
            </a:r>
            <a:r>
              <a:rPr dirty="0" sz="1100" spc="-5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 support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our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employees, we provide assistance with certain tuition costs. This policy does not apply to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educational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activities, conferences or programs where ACME Corp requires participation or attendance.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Also,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preparation courses and study materials associated with Professional Certifications are handled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separately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under the Certification Policy and are not included in this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policy.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 All full-time employees with at least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six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months completed service and working a regular schedule of 32 hours or more, are eligible for this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program.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7" name="object 7" descr=""/>
          <p:cNvSpPr txBox="1"/>
          <p:nvPr/>
        </p:nvSpPr>
        <p:spPr>
          <a:xfrm>
            <a:off x="444500" y="2787942"/>
            <a:ext cx="6904355" cy="6647180"/>
          </a:xfrm>
          <a:prstGeom prst="rect">
            <a:avLst/>
          </a:prstGeom>
        </p:spPr>
        <p:txBody>
          <a:bodyPr wrap="square" lIns="0" tIns="31115" rIns="0" bIns="0" rtlCol="0" vert="horz">
            <a:spAutoFit/>
          </a:bodyPr>
          <a:lstStyle/>
          <a:p>
            <a:pPr marL="316865" indent="-164465">
              <a:lnSpc>
                <a:spcPct val="100000"/>
              </a:lnSpc>
              <a:spcBef>
                <a:spcPts val="245"/>
              </a:spcBef>
              <a:buChar char="•"/>
              <a:tabLst>
                <a:tab pos="31686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ACME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Corp reimburses 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100%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 the total 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tuition, books, lab fees and other materials, up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a maximum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endParaRPr sz="1100">
              <a:latin typeface="Acumin Pro"/>
              <a:cs typeface="Acumin Pro"/>
            </a:endParaRPr>
          </a:p>
          <a:p>
            <a:pPr marL="317500" marR="100965">
              <a:lnSpc>
                <a:spcPts val="1490"/>
              </a:lnSpc>
              <a:spcBef>
                <a:spcPts val="6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$5000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per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calendar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year,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Undergraduate,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Graduate,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Post-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Graduate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and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Master’s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Degree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program 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courses</a:t>
            </a:r>
            <a:r>
              <a:rPr dirty="0" sz="1100" spc="-3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taken at an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accredited educational institution,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upon successful completion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 the course.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Courses</a:t>
            </a:r>
            <a:endParaRPr sz="1100">
              <a:latin typeface="Acumin Pro"/>
              <a:cs typeface="Acumin Pro"/>
            </a:endParaRPr>
          </a:p>
          <a:p>
            <a:pPr marL="317500">
              <a:lnSpc>
                <a:spcPct val="100000"/>
              </a:lnSpc>
              <a:spcBef>
                <a:spcPts val="145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must be graded, and a grade of “B” or better must be obtained to be eligible for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reimbursement.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1300">
              <a:latin typeface="Acumin Pro"/>
              <a:cs typeface="Acumin Pro"/>
            </a:endParaRPr>
          </a:p>
          <a:p>
            <a:pPr marL="316230" indent="-164465">
              <a:lnSpc>
                <a:spcPct val="100000"/>
              </a:lnSpc>
              <a:buChar char="•"/>
              <a:tabLst>
                <a:tab pos="31623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ACME Corp reimburses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50%</a:t>
            </a:r>
            <a:r>
              <a:rPr dirty="0" sz="1100" spc="-4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total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 tuition,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books, lab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fees and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other materials, up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a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maximum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endParaRPr sz="1100">
              <a:latin typeface="Acumin Pro"/>
              <a:cs typeface="Acumin Pro"/>
            </a:endParaRPr>
          </a:p>
          <a:p>
            <a:pPr marL="317500" marR="17145">
              <a:lnSpc>
                <a:spcPct val="1119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$5000 per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calendar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year,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non-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degree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related</a:t>
            </a: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344E5A"/>
                </a:solidFill>
                <a:latin typeface="Arial"/>
                <a:cs typeface="Arial"/>
              </a:rPr>
              <a:t>courses</a:t>
            </a:r>
            <a:r>
              <a:rPr dirty="0" sz="1100" spc="-2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taken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 an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accredited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educational</a:t>
            </a:r>
            <a:r>
              <a:rPr dirty="0" sz="1100" spc="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institution,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upon successful completion. For graded courses, a grade of “B” or better must be obtained to be eligible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endParaRPr sz="1100">
              <a:latin typeface="Acumin Pro"/>
              <a:cs typeface="Acumin Pro"/>
            </a:endParaRPr>
          </a:p>
          <a:p>
            <a:pPr marL="317500">
              <a:lnSpc>
                <a:spcPct val="100000"/>
              </a:lnSpc>
              <a:spcBef>
                <a:spcPts val="229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reimbursement. For pass/fail courses, a “pass” must be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obtained.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1350">
              <a:latin typeface="Acumin Pro"/>
              <a:cs typeface="Acumin Pro"/>
            </a:endParaRPr>
          </a:p>
          <a:p>
            <a:pPr marL="316865" indent="-164465">
              <a:lnSpc>
                <a:spcPct val="100000"/>
              </a:lnSpc>
              <a:spcBef>
                <a:spcPts val="5"/>
              </a:spcBef>
              <a:buChar char="•"/>
              <a:tabLst>
                <a:tab pos="31686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Maximum reimbursement for all program types combined is $5000 per calendar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year.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Clr>
                <a:srgbClr val="344E5A"/>
              </a:buClr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316230" marR="485775" indent="-164465">
              <a:lnSpc>
                <a:spcPct val="113700"/>
              </a:lnSpc>
              <a:buChar char="•"/>
              <a:tabLst>
                <a:tab pos="3175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Course of study must be applicable to ACME Corp business or offer growth in an area related to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the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employee’s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current position or contribute to promotional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opportunities.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50"/>
              </a:spcBef>
              <a:buClr>
                <a:srgbClr val="344E5A"/>
              </a:buClr>
              <a:buFont typeface="Acumin Pro"/>
              <a:buChar char="•"/>
            </a:pPr>
            <a:endParaRPr sz="1150">
              <a:latin typeface="Acumin Pro"/>
              <a:cs typeface="Acumin Pro"/>
            </a:endParaRPr>
          </a:p>
          <a:p>
            <a:pPr marL="316230" marR="8255" indent="-164465">
              <a:lnSpc>
                <a:spcPct val="113700"/>
              </a:lnSpc>
              <a:buChar char="•"/>
              <a:tabLst>
                <a:tab pos="3175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Documentation of completed coursework, including grade received (or proof of successful completion),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invoice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and/or receipts from school are required for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reimbursement.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buClr>
                <a:srgbClr val="344E5A"/>
              </a:buClr>
              <a:buFont typeface="Acumin Pro"/>
              <a:buChar char="•"/>
            </a:pPr>
            <a:endParaRPr sz="1250">
              <a:latin typeface="Acumin Pro"/>
              <a:cs typeface="Acumin Pro"/>
            </a:endParaRPr>
          </a:p>
          <a:p>
            <a:pPr marL="316230" marR="22860" indent="-164465">
              <a:lnSpc>
                <a:spcPct val="108300"/>
              </a:lnSpc>
              <a:buChar char="•"/>
              <a:tabLst>
                <a:tab pos="3175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employment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terminated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reason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within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six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months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completion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course,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employee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required to refund ACME Corp any monies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paid.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3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200" spc="-10" b="1">
                <a:solidFill>
                  <a:srgbClr val="0078B8"/>
                </a:solidFill>
                <a:latin typeface="Arial"/>
                <a:cs typeface="Arial"/>
              </a:rPr>
              <a:t>Procedures</a:t>
            </a:r>
            <a:endParaRPr sz="1200">
              <a:latin typeface="Arial"/>
              <a:cs typeface="Arial"/>
            </a:endParaRPr>
          </a:p>
          <a:p>
            <a:pPr marL="330200" marR="59690" indent="-177165">
              <a:lnSpc>
                <a:spcPts val="1500"/>
              </a:lnSpc>
              <a:spcBef>
                <a:spcPts val="60"/>
              </a:spcBef>
              <a:buFont typeface="Acumin Pro"/>
              <a:buAutoNum type="arabicPeriod"/>
              <a:tabLst>
                <a:tab pos="330200" algn="l"/>
                <a:tab pos="335915" algn="l"/>
              </a:tabLst>
            </a:pPr>
            <a:r>
              <a:rPr dirty="0" sz="1100">
                <a:solidFill>
                  <a:srgbClr val="344E5A"/>
                </a:solidFill>
                <a:latin typeface="Times New Roman"/>
                <a:cs typeface="Times New Roman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secures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prior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written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approval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from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his/her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senior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department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manager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(the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executive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reporting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CEO) prior to 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start of the course of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study.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Clr>
                <a:srgbClr val="344E5A"/>
              </a:buClr>
              <a:buFont typeface="Acumin Pro"/>
              <a:buAutoNum type="arabicPeriod"/>
            </a:pPr>
            <a:endParaRPr sz="1150">
              <a:latin typeface="Acumin Pro"/>
              <a:cs typeface="Acumin Pro"/>
            </a:endParaRPr>
          </a:p>
          <a:p>
            <a:pPr lvl="1" marL="499745" marR="424180" indent="-191135">
              <a:lnSpc>
                <a:spcPct val="113700"/>
              </a:lnSpc>
              <a:spcBef>
                <a:spcPts val="5"/>
              </a:spcBef>
              <a:buAutoNum type="alphaLcParenR"/>
              <a:tabLst>
                <a:tab pos="50736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degree program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courses, this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pre-approval serves 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validate 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applicability 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 course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as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defined</a:t>
            </a:r>
            <a:r>
              <a:rPr dirty="0" sz="1100" spc="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above.</a:t>
            </a:r>
            <a:endParaRPr sz="1100">
              <a:latin typeface="Acumin Pro"/>
              <a:cs typeface="Acumin Pro"/>
            </a:endParaRPr>
          </a:p>
          <a:p>
            <a:pPr lvl="1">
              <a:lnSpc>
                <a:spcPct val="100000"/>
              </a:lnSpc>
              <a:spcBef>
                <a:spcPts val="55"/>
              </a:spcBef>
              <a:buClr>
                <a:srgbClr val="344E5A"/>
              </a:buClr>
              <a:buFont typeface="Acumin Pro"/>
              <a:buAutoNum type="alphaLcParenR"/>
            </a:pPr>
            <a:endParaRPr sz="1200">
              <a:latin typeface="Acumin Pro"/>
              <a:cs typeface="Acumin Pro"/>
            </a:endParaRPr>
          </a:p>
          <a:p>
            <a:pPr lvl="1" marL="538480" marR="143510" indent="-194945">
              <a:lnSpc>
                <a:spcPct val="113700"/>
              </a:lnSpc>
              <a:buAutoNum type="alphaLcParenR"/>
              <a:tabLst>
                <a:tab pos="54229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non-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degree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program courses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 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50% reimbursement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level,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approval is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subject both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	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assessment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applicability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defined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above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budget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constraints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coordination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with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Finance.</a:t>
            </a:r>
            <a:endParaRPr sz="1100">
              <a:latin typeface="Acumin Pro"/>
              <a:cs typeface="Acumin Pro"/>
            </a:endParaRPr>
          </a:p>
          <a:p>
            <a:pPr lvl="1">
              <a:lnSpc>
                <a:spcPct val="100000"/>
              </a:lnSpc>
              <a:buClr>
                <a:srgbClr val="344E5A"/>
              </a:buClr>
              <a:buFont typeface="Acumin Pro"/>
              <a:buAutoNum type="alphaLcParenR"/>
            </a:pPr>
            <a:endParaRPr sz="1250">
              <a:latin typeface="Acumin Pro"/>
              <a:cs typeface="Acumin Pro"/>
            </a:endParaRPr>
          </a:p>
          <a:p>
            <a:pPr marL="330200" marR="331470" indent="-141605">
              <a:lnSpc>
                <a:spcPct val="113700"/>
              </a:lnSpc>
              <a:buAutoNum type="arabicPeriod"/>
              <a:tabLst>
                <a:tab pos="330200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Upon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completion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course(s),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completes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Tuition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Reimbursement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Request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Form</a:t>
            </a:r>
            <a:r>
              <a:rPr dirty="0" sz="1100" spc="-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and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obtains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management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signature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approval.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buClr>
                <a:srgbClr val="344E5A"/>
              </a:buClr>
              <a:buFont typeface="Acumin Pro"/>
              <a:buAutoNum type="arabicPeriod"/>
            </a:pPr>
            <a:endParaRPr sz="1400">
              <a:latin typeface="Acumin Pro"/>
              <a:cs typeface="Acumin Pro"/>
            </a:endParaRPr>
          </a:p>
          <a:p>
            <a:pPr marL="329565" indent="-140335">
              <a:lnSpc>
                <a:spcPct val="100000"/>
              </a:lnSpc>
              <a:buAutoNum type="arabicPeriod"/>
              <a:tabLst>
                <a:tab pos="329565" algn="l"/>
              </a:tabLst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Employee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submits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completed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form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People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&amp;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Culture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 processing.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8" name="object 8" descr=""/>
          <p:cNvSpPr/>
          <p:nvPr/>
        </p:nvSpPr>
        <p:spPr>
          <a:xfrm>
            <a:off x="0" y="9601200"/>
            <a:ext cx="7772400" cy="457200"/>
          </a:xfrm>
          <a:custGeom>
            <a:avLst/>
            <a:gdLst/>
            <a:ahLst/>
            <a:cxnLst/>
            <a:rect l="l" t="t" r="r" b="b"/>
            <a:pathLst>
              <a:path w="7772400" h="457200">
                <a:moveTo>
                  <a:pt x="7772400" y="0"/>
                </a:moveTo>
                <a:lnTo>
                  <a:pt x="0" y="0"/>
                </a:lnTo>
                <a:lnTo>
                  <a:pt x="0" y="457200"/>
                </a:lnTo>
                <a:lnTo>
                  <a:pt x="7772400" y="457200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 descr=""/>
          <p:cNvSpPr/>
          <p:nvPr/>
        </p:nvSpPr>
        <p:spPr>
          <a:xfrm>
            <a:off x="0" y="9784080"/>
            <a:ext cx="7772400" cy="274320"/>
          </a:xfrm>
          <a:custGeom>
            <a:avLst/>
            <a:gdLst/>
            <a:ahLst/>
            <a:cxnLst/>
            <a:rect l="l" t="t" r="r" b="b"/>
            <a:pathLst>
              <a:path w="7772400" h="274320">
                <a:moveTo>
                  <a:pt x="7772400" y="0"/>
                </a:moveTo>
                <a:lnTo>
                  <a:pt x="0" y="0"/>
                </a:lnTo>
                <a:lnTo>
                  <a:pt x="0" y="274320"/>
                </a:lnTo>
                <a:lnTo>
                  <a:pt x="7772400" y="274320"/>
                </a:lnTo>
                <a:lnTo>
                  <a:pt x="7772400" y="0"/>
                </a:lnTo>
                <a:close/>
              </a:path>
            </a:pathLst>
          </a:custGeom>
          <a:solidFill>
            <a:srgbClr val="344E5A"/>
          </a:solidFill>
        </p:spPr>
        <p:txBody>
          <a:bodyPr wrap="square" lIns="0" tIns="0" rIns="0" bIns="0" rtlCol="0"/>
          <a:lstStyle/>
          <a:p/>
        </p:txBody>
      </p:sp>
      <p:grpSp>
        <p:nvGrpSpPr>
          <p:cNvPr id="3" name="object 3" descr=""/>
          <p:cNvGrpSpPr/>
          <p:nvPr/>
        </p:nvGrpSpPr>
        <p:grpSpPr>
          <a:xfrm>
            <a:off x="0" y="0"/>
            <a:ext cx="7772400" cy="2164080"/>
            <a:chOff x="0" y="0"/>
            <a:chExt cx="7772400" cy="2164080"/>
          </a:xfrm>
        </p:grpSpPr>
        <p:sp>
          <p:nvSpPr>
            <p:cNvPr id="4" name="object 4" descr=""/>
            <p:cNvSpPr/>
            <p:nvPr/>
          </p:nvSpPr>
          <p:spPr>
            <a:xfrm>
              <a:off x="0" y="0"/>
              <a:ext cx="7772400" cy="2164080"/>
            </a:xfrm>
            <a:custGeom>
              <a:avLst/>
              <a:gdLst/>
              <a:ahLst/>
              <a:cxnLst/>
              <a:rect l="l" t="t" r="r" b="b"/>
              <a:pathLst>
                <a:path w="7772400" h="2164080">
                  <a:moveTo>
                    <a:pt x="7772400" y="0"/>
                  </a:moveTo>
                  <a:lnTo>
                    <a:pt x="0" y="0"/>
                  </a:lnTo>
                  <a:lnTo>
                    <a:pt x="0" y="2164080"/>
                  </a:lnTo>
                  <a:lnTo>
                    <a:pt x="7315200" y="2164080"/>
                  </a:lnTo>
                  <a:lnTo>
                    <a:pt x="7772400" y="1620126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454659" y="281941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60" h="0">
                  <a:moveTo>
                    <a:pt x="0" y="0"/>
                  </a:moveTo>
                  <a:lnTo>
                    <a:pt x="592836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6428740" y="281941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20" h="0">
                  <a:moveTo>
                    <a:pt x="0" y="0"/>
                  </a:moveTo>
                  <a:lnTo>
                    <a:pt x="922019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7" name="object 7" descr=""/>
          <p:cNvSpPr txBox="1"/>
          <p:nvPr/>
        </p:nvSpPr>
        <p:spPr>
          <a:xfrm>
            <a:off x="393700" y="803909"/>
            <a:ext cx="6704330" cy="108077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75" b="1">
                <a:solidFill>
                  <a:srgbClr val="FFFFFF"/>
                </a:solidFill>
                <a:latin typeface="Arial"/>
                <a:cs typeface="Arial"/>
              </a:rPr>
              <a:t>401K</a:t>
            </a:r>
            <a:r>
              <a:rPr dirty="0" sz="2000" spc="-6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95" b="1">
                <a:solidFill>
                  <a:srgbClr val="FFFFFF"/>
                </a:solidFill>
                <a:latin typeface="Arial"/>
                <a:cs typeface="Arial"/>
              </a:rPr>
              <a:t>-</a:t>
            </a:r>
            <a:r>
              <a:rPr dirty="0" sz="2000" spc="-5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35" b="1">
                <a:solidFill>
                  <a:srgbClr val="FFFFFF"/>
                </a:solidFill>
                <a:latin typeface="Arial"/>
                <a:cs typeface="Arial"/>
              </a:rPr>
              <a:t>QUALIFIED</a:t>
            </a:r>
            <a:r>
              <a:rPr dirty="0" sz="2000" spc="-5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10" b="1">
                <a:solidFill>
                  <a:srgbClr val="FFFFFF"/>
                </a:solidFill>
                <a:latin typeface="Arial"/>
                <a:cs typeface="Arial"/>
              </a:rPr>
              <a:t>DEFAULT</a:t>
            </a:r>
            <a:r>
              <a:rPr dirty="0" sz="2000" spc="-5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25" b="1">
                <a:solidFill>
                  <a:srgbClr val="FFFFFF"/>
                </a:solidFill>
                <a:latin typeface="Arial"/>
                <a:cs typeface="Arial"/>
              </a:rPr>
              <a:t>INVESTMENT</a:t>
            </a:r>
            <a:r>
              <a:rPr dirty="0" sz="2000" spc="-6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75" b="1">
                <a:solidFill>
                  <a:srgbClr val="FFFFFF"/>
                </a:solidFill>
                <a:latin typeface="Arial"/>
                <a:cs typeface="Arial"/>
              </a:rPr>
              <a:t>ALTERNATIVE</a:t>
            </a:r>
            <a:endParaRPr sz="2000">
              <a:latin typeface="Arial"/>
              <a:cs typeface="Arial"/>
            </a:endParaRPr>
          </a:p>
          <a:p>
            <a:pPr marL="12700" marR="48260">
              <a:lnSpc>
                <a:spcPct val="121200"/>
              </a:lnSpc>
              <a:spcBef>
                <a:spcPts val="1105"/>
              </a:spcBef>
            </a:pPr>
            <a:r>
              <a:rPr dirty="0" sz="1100" spc="-5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help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you prepare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for retirement,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ACME Corp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Inc offers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you a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retirement plan.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You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 can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choose to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invest 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the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contributions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made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your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account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number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of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investment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options.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This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notice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describes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1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default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investment</a:t>
            </a:r>
            <a:r>
              <a:rPr dirty="0" sz="1100" spc="-3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feature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applicable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to</a:t>
            </a:r>
            <a:r>
              <a:rPr dirty="0" sz="1100" spc="-2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the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plan.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8" name="object 8" descr=""/>
          <p:cNvSpPr txBox="1"/>
          <p:nvPr/>
        </p:nvSpPr>
        <p:spPr>
          <a:xfrm>
            <a:off x="383501" y="2325202"/>
            <a:ext cx="7165340" cy="6961505"/>
          </a:xfrm>
          <a:prstGeom prst="rect">
            <a:avLst/>
          </a:prstGeom>
        </p:spPr>
        <p:txBody>
          <a:bodyPr wrap="square" lIns="0" tIns="4826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380"/>
              </a:spcBef>
            </a:pPr>
            <a:r>
              <a:rPr dirty="0" sz="1100" spc="-75" b="1">
                <a:solidFill>
                  <a:srgbClr val="0078B8"/>
                </a:solidFill>
                <a:latin typeface="Arial"/>
                <a:cs typeface="Arial"/>
              </a:rPr>
              <a:t>Joining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the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Plan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28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haven’t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already,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enroll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taking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following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action:</a:t>
            </a:r>
            <a:endParaRPr sz="1100">
              <a:latin typeface="Acumin Pro"/>
              <a:cs typeface="Acumin Pro"/>
            </a:endParaRPr>
          </a:p>
          <a:p>
            <a:pPr marL="96520" indent="-83820">
              <a:lnSpc>
                <a:spcPct val="100000"/>
              </a:lnSpc>
              <a:spcBef>
                <a:spcPts val="980"/>
              </a:spcBef>
              <a:buChar char="•"/>
              <a:tabLst>
                <a:tab pos="96520" algn="l"/>
              </a:tabLst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Elect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ADP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under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Year-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Round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Enrollment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option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(Myself-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Benefits-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Enrollments)</a:t>
            </a:r>
            <a:endParaRPr sz="1100">
              <a:latin typeface="Acumin Pro"/>
              <a:cs typeface="Acumin Pro"/>
            </a:endParaRPr>
          </a:p>
          <a:p>
            <a:pPr marL="96520" indent="-83820">
              <a:lnSpc>
                <a:spcPct val="100000"/>
              </a:lnSpc>
              <a:spcBef>
                <a:spcPts val="280"/>
              </a:spcBef>
              <a:buChar char="•"/>
              <a:tabLst>
                <a:tab pos="96520" algn="l"/>
              </a:tabLst>
            </a:pP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election(s)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become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effective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soon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administratively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feasible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after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receipt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processing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election.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180"/>
              </a:spcBef>
            </a:pP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Details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0078B8"/>
                </a:solidFill>
                <a:latin typeface="Arial"/>
                <a:cs typeface="Arial"/>
              </a:rPr>
              <a:t>of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85" b="1">
                <a:solidFill>
                  <a:srgbClr val="0078B8"/>
                </a:solidFill>
                <a:latin typeface="Arial"/>
                <a:cs typeface="Arial"/>
              </a:rPr>
              <a:t>Your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Default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Investment</a:t>
            </a:r>
            <a:endParaRPr sz="1100">
              <a:latin typeface="Arial"/>
              <a:cs typeface="Arial"/>
            </a:endParaRPr>
          </a:p>
          <a:p>
            <a:pPr marL="12700" marR="82550">
              <a:lnSpc>
                <a:spcPct val="121300"/>
              </a:lnSpc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Unless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choose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have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already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chosen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another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investment,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contributions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will,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continue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be,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invested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6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default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option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plan.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default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option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American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Target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Retirement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Series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®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Unless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you’ve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been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notified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otherwise,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default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series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that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available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time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are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first defaulted</a:t>
            </a:r>
            <a:r>
              <a:rPr dirty="0" sz="1100" spc="-6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that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most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closely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matches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year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turn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65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(see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chart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below).</a:t>
            </a:r>
            <a:endParaRPr sz="1100">
              <a:latin typeface="Acumin Pro"/>
              <a:cs typeface="Acumin Pro"/>
            </a:endParaRPr>
          </a:p>
          <a:p>
            <a:pPr marL="12700" marR="203835">
              <a:lnSpc>
                <a:spcPct val="121300"/>
              </a:lnSpc>
              <a:spcBef>
                <a:spcPts val="800"/>
              </a:spcBef>
            </a:pPr>
            <a:r>
              <a:rPr dirty="0" sz="1100" spc="-30" b="1">
                <a:solidFill>
                  <a:srgbClr val="344E5A"/>
                </a:solidFill>
                <a:latin typeface="Arial"/>
                <a:cs typeface="Arial"/>
              </a:rPr>
              <a:t>Note: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5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birth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updated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plan’s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record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keeping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system,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default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updated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future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contributions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needed.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record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keeping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system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will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not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automatically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adjust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rebalance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existing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balance.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180"/>
              </a:spcBef>
            </a:pP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What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If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0078B8"/>
                </a:solidFill>
                <a:latin typeface="Arial"/>
                <a:cs typeface="Arial"/>
              </a:rPr>
              <a:t>I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Do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Not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Want 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My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Contributions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Invested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in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The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Default</a:t>
            </a:r>
            <a:r>
              <a:rPr dirty="0" sz="1100" spc="-4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Fund?</a:t>
            </a:r>
            <a:endParaRPr sz="1100">
              <a:latin typeface="Arial"/>
              <a:cs typeface="Arial"/>
            </a:endParaRPr>
          </a:p>
          <a:p>
            <a:pPr marL="12700" marR="67310">
              <a:lnSpc>
                <a:spcPct val="1213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If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haven’t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already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made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investment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selections,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avoid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having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contributions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invested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default fund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taking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following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action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within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30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days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from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this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notice.</a:t>
            </a:r>
            <a:endParaRPr sz="1100">
              <a:latin typeface="Acumin Pro"/>
              <a:cs typeface="Acumin Pro"/>
            </a:endParaRPr>
          </a:p>
          <a:p>
            <a:pPr marL="12700" marR="469265">
              <a:lnSpc>
                <a:spcPct val="121200"/>
              </a:lnSpc>
              <a:spcBef>
                <a:spcPts val="800"/>
              </a:spcBef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Access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account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visiting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plan’s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website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myretirement.americanfunds.com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calling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toll-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free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number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(800)</a:t>
            </a:r>
            <a:r>
              <a:rPr dirty="0" sz="1100" spc="-55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204-</a:t>
            </a:r>
            <a:r>
              <a:rPr dirty="0" sz="1100" spc="-65" b="1">
                <a:solidFill>
                  <a:srgbClr val="344E5A"/>
                </a:solidFill>
                <a:latin typeface="Arial"/>
                <a:cs typeface="Arial"/>
              </a:rPr>
              <a:t>3731</a:t>
            </a:r>
            <a:r>
              <a:rPr dirty="0" sz="1100" spc="-5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make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investment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selection.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180"/>
              </a:spcBef>
            </a:pP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Changing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How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85" b="1">
                <a:solidFill>
                  <a:srgbClr val="0078B8"/>
                </a:solidFill>
                <a:latin typeface="Arial"/>
                <a:cs typeface="Arial"/>
              </a:rPr>
              <a:t>Your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Investments</a:t>
            </a:r>
            <a:r>
              <a:rPr dirty="0" sz="1100" spc="-3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Are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0078B8"/>
                </a:solidFill>
                <a:latin typeface="Arial"/>
                <a:cs typeface="Arial"/>
              </a:rPr>
              <a:t>Being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Invested</a:t>
            </a:r>
            <a:endParaRPr sz="1100">
              <a:latin typeface="Arial"/>
              <a:cs typeface="Arial"/>
            </a:endParaRPr>
          </a:p>
          <a:p>
            <a:pPr marL="12700" marR="96520">
              <a:lnSpc>
                <a:spcPct val="121300"/>
              </a:lnSpc>
            </a:pP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change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investment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allocation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any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time,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can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make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exchange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from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default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investment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into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any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other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investment available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by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going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website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myretirement.americanfunds.com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calling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endParaRPr sz="1100">
              <a:latin typeface="Acumin Pro"/>
              <a:cs typeface="Acumin Pro"/>
            </a:endParaRPr>
          </a:p>
          <a:p>
            <a:pPr marL="12700" marR="147320">
              <a:lnSpc>
                <a:spcPct val="121300"/>
              </a:lnSpc>
            </a:pP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toll-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free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number,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(800)</a:t>
            </a:r>
            <a:r>
              <a:rPr dirty="0" sz="1100" spc="-6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204-</a:t>
            </a:r>
            <a:r>
              <a:rPr dirty="0" sz="1100" spc="-70" b="1">
                <a:solidFill>
                  <a:srgbClr val="344E5A"/>
                </a:solidFill>
                <a:latin typeface="Arial"/>
                <a:cs typeface="Arial"/>
              </a:rPr>
              <a:t>3731.</a:t>
            </a:r>
            <a:r>
              <a:rPr dirty="0" sz="1100" spc="-6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There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no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transaction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fee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making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exchange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into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other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investment options</a:t>
            </a:r>
            <a:r>
              <a:rPr dirty="0" sz="1100" spc="-5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available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our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plan.</a:t>
            </a:r>
            <a:endParaRPr sz="1100">
              <a:latin typeface="Acumin Pro"/>
              <a:cs typeface="Acumin Pro"/>
            </a:endParaRPr>
          </a:p>
          <a:p>
            <a:pPr marL="12700" marR="5080">
              <a:lnSpc>
                <a:spcPct val="121200"/>
              </a:lnSpc>
              <a:spcBef>
                <a:spcPts val="700"/>
              </a:spcBef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more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information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about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other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investment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options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available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under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plan,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visit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myretirement.americanfunds.com</a:t>
            </a:r>
            <a:r>
              <a:rPr dirty="0" sz="1100" spc="-1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or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call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toll-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free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number, </a:t>
            </a:r>
            <a:r>
              <a:rPr dirty="0" sz="1100" b="1">
                <a:solidFill>
                  <a:srgbClr val="344E5A"/>
                </a:solidFill>
                <a:latin typeface="Arial"/>
                <a:cs typeface="Arial"/>
              </a:rPr>
              <a:t>(800)</a:t>
            </a:r>
            <a:r>
              <a:rPr dirty="0" sz="1100" spc="-60" b="1">
                <a:solidFill>
                  <a:srgbClr val="344E5A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344E5A"/>
                </a:solidFill>
                <a:latin typeface="Arial"/>
                <a:cs typeface="Arial"/>
              </a:rPr>
              <a:t>204-</a:t>
            </a:r>
            <a:r>
              <a:rPr dirty="0" sz="1100" spc="-20" b="1">
                <a:solidFill>
                  <a:srgbClr val="344E5A"/>
                </a:solidFill>
                <a:latin typeface="Arial"/>
                <a:cs typeface="Arial"/>
              </a:rPr>
              <a:t>3731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.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  <a:spcBef>
                <a:spcPts val="1180"/>
              </a:spcBef>
            </a:pPr>
            <a:r>
              <a:rPr dirty="0" sz="1100" spc="-45" b="1">
                <a:solidFill>
                  <a:srgbClr val="0078B8"/>
                </a:solidFill>
                <a:latin typeface="Arial"/>
                <a:cs typeface="Arial"/>
              </a:rPr>
              <a:t>Description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0078B8"/>
                </a:solidFill>
                <a:latin typeface="Arial"/>
                <a:cs typeface="Arial"/>
              </a:rPr>
              <a:t>of</a:t>
            </a:r>
            <a:r>
              <a:rPr dirty="0" sz="1100" spc="-25" b="1">
                <a:solidFill>
                  <a:srgbClr val="0078B8"/>
                </a:solidFill>
                <a:latin typeface="Arial"/>
                <a:cs typeface="Arial"/>
              </a:rPr>
              <a:t> the </a:t>
            </a:r>
            <a:r>
              <a:rPr dirty="0" sz="1100" spc="-35" b="1">
                <a:solidFill>
                  <a:srgbClr val="0078B8"/>
                </a:solidFill>
                <a:latin typeface="Arial"/>
                <a:cs typeface="Arial"/>
              </a:rPr>
              <a:t>Default</a:t>
            </a:r>
            <a:r>
              <a:rPr dirty="0" sz="1100" spc="-20" b="1">
                <a:solidFill>
                  <a:srgbClr val="0078B8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0078B8"/>
                </a:solidFill>
                <a:latin typeface="Arial"/>
                <a:cs typeface="Arial"/>
              </a:rPr>
              <a:t>Investment</a:t>
            </a:r>
            <a:endParaRPr sz="1100">
              <a:latin typeface="Arial"/>
              <a:cs typeface="Arial"/>
            </a:endParaRPr>
          </a:p>
          <a:p>
            <a:pPr marL="12700" marR="6350">
              <a:lnSpc>
                <a:spcPct val="121200"/>
              </a:lnSpc>
            </a:pP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Designed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simplify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your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investment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decision-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making,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American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Target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Retirement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Series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made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up</a:t>
            </a:r>
            <a:r>
              <a:rPr dirty="0" sz="1100" spc="50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12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target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portfolios,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each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composed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different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mix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American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Funds,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retirement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dates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ranging from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2010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through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2065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five-year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increments.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New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may</a:t>
            </a:r>
            <a:r>
              <a:rPr dirty="0" sz="1100" spc="-4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added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series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future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retirement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dates</a:t>
            </a:r>
            <a:endParaRPr sz="1100">
              <a:latin typeface="Acumin Pro"/>
              <a:cs typeface="Acumin Pro"/>
            </a:endParaRPr>
          </a:p>
          <a:p>
            <a:pPr marL="12700" marR="13970">
              <a:lnSpc>
                <a:spcPct val="121300"/>
              </a:lnSpc>
            </a:pP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needed.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Each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target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serves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as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single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diversified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retirement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portfolio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—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underlying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investment approach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aligned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with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its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retirement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date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—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so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you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only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need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select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one.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Each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fund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in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the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Series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attempts</a:t>
            </a:r>
            <a:r>
              <a:rPr dirty="0" sz="1100" spc="-4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to</a:t>
            </a:r>
            <a:r>
              <a:rPr dirty="0" sz="1100" spc="-3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balance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investors’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long-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term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needs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for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both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20">
                <a:solidFill>
                  <a:srgbClr val="344E5A"/>
                </a:solidFill>
                <a:latin typeface="Acumin Pro"/>
                <a:cs typeface="Acumin Pro"/>
              </a:rPr>
              <a:t>return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and</a:t>
            </a:r>
            <a:r>
              <a:rPr dirty="0" sz="1100" spc="-30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conservation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344E5A"/>
                </a:solidFill>
                <a:latin typeface="Acumin Pro"/>
                <a:cs typeface="Acumin Pro"/>
              </a:rPr>
              <a:t>of</a:t>
            </a:r>
            <a:r>
              <a:rPr dirty="0" sz="1100" spc="-25">
                <a:solidFill>
                  <a:srgbClr val="344E5A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344E5A"/>
                </a:solidFill>
                <a:latin typeface="Acumin Pro"/>
                <a:cs typeface="Acumin Pro"/>
              </a:rPr>
              <a:t>capital.</a:t>
            </a:r>
            <a:endParaRPr sz="1100">
              <a:latin typeface="Acumin Pro"/>
              <a:cs typeface="Acumin Pro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2684145"/>
            <a:chOff x="0" y="0"/>
            <a:chExt cx="7772400" cy="2684145"/>
          </a:xfrm>
        </p:grpSpPr>
        <p:sp>
          <p:nvSpPr>
            <p:cNvPr id="3" name="object 3" descr=""/>
            <p:cNvSpPr/>
            <p:nvPr/>
          </p:nvSpPr>
          <p:spPr>
            <a:xfrm>
              <a:off x="3703321" y="0"/>
              <a:ext cx="4069079" cy="2605405"/>
            </a:xfrm>
            <a:custGeom>
              <a:avLst/>
              <a:gdLst/>
              <a:ahLst/>
              <a:cxnLst/>
              <a:rect l="l" t="t" r="r" b="b"/>
              <a:pathLst>
                <a:path w="4069079" h="2605405">
                  <a:moveTo>
                    <a:pt x="4069079" y="0"/>
                  </a:moveTo>
                  <a:lnTo>
                    <a:pt x="2028469" y="0"/>
                  </a:lnTo>
                  <a:lnTo>
                    <a:pt x="0" y="824433"/>
                  </a:lnTo>
                  <a:lnTo>
                    <a:pt x="4069079" y="2605176"/>
                  </a:lnTo>
                  <a:lnTo>
                    <a:pt x="4069079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0" y="0"/>
              <a:ext cx="6586220" cy="2684145"/>
            </a:xfrm>
            <a:custGeom>
              <a:avLst/>
              <a:gdLst/>
              <a:ahLst/>
              <a:cxnLst/>
              <a:rect l="l" t="t" r="r" b="b"/>
              <a:pathLst>
                <a:path w="6586220" h="2684145">
                  <a:moveTo>
                    <a:pt x="6585902" y="0"/>
                  </a:moveTo>
                  <a:lnTo>
                    <a:pt x="0" y="0"/>
                  </a:lnTo>
                  <a:lnTo>
                    <a:pt x="0" y="2683903"/>
                  </a:lnTo>
                  <a:lnTo>
                    <a:pt x="6585902" y="0"/>
                  </a:lnTo>
                  <a:close/>
                </a:path>
              </a:pathLst>
            </a:custGeom>
            <a:solidFill>
              <a:srgbClr val="6E97AB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457200" y="327658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19" h="0">
                  <a:moveTo>
                    <a:pt x="922019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1424939" y="327658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59" h="0">
                  <a:moveTo>
                    <a:pt x="5928360" y="0"/>
                  </a:moveTo>
                  <a:lnTo>
                    <a:pt x="0" y="0"/>
                  </a:lnTo>
                </a:path>
              </a:pathLst>
            </a:custGeom>
            <a:ln w="76200">
              <a:solidFill>
                <a:srgbClr val="344E5A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7" name="object 7" descr=""/>
          <p:cNvSpPr txBox="1"/>
          <p:nvPr/>
        </p:nvSpPr>
        <p:spPr>
          <a:xfrm>
            <a:off x="444500" y="714133"/>
            <a:ext cx="3344545" cy="950594"/>
          </a:xfrm>
          <a:prstGeom prst="rect">
            <a:avLst/>
          </a:prstGeom>
        </p:spPr>
        <p:txBody>
          <a:bodyPr wrap="square" lIns="0" tIns="7620" rIns="0" bIns="0" rtlCol="0" vert="horz">
            <a:spAutoFit/>
          </a:bodyPr>
          <a:lstStyle/>
          <a:p>
            <a:pPr marL="12700" marR="5080">
              <a:lnSpc>
                <a:spcPct val="101699"/>
              </a:lnSpc>
              <a:spcBef>
                <a:spcPts val="60"/>
              </a:spcBef>
            </a:pPr>
            <a:r>
              <a:rPr dirty="0" sz="2000" spc="-75" b="1">
                <a:solidFill>
                  <a:srgbClr val="FFFFFF"/>
                </a:solidFill>
                <a:latin typeface="Arial"/>
                <a:cs typeface="Arial"/>
              </a:rPr>
              <a:t>401K</a:t>
            </a:r>
            <a:r>
              <a:rPr dirty="0" sz="2000" spc="-6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30" b="1">
                <a:solidFill>
                  <a:srgbClr val="FFFFFF"/>
                </a:solidFill>
                <a:latin typeface="Arial"/>
                <a:cs typeface="Arial"/>
              </a:rPr>
              <a:t>–</a:t>
            </a:r>
            <a:r>
              <a:rPr dirty="0" sz="2000" spc="-6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40" b="1">
                <a:solidFill>
                  <a:srgbClr val="FFFFFF"/>
                </a:solidFill>
                <a:latin typeface="Arial"/>
                <a:cs typeface="Arial"/>
              </a:rPr>
              <a:t>QUALIFIED</a:t>
            </a:r>
            <a:r>
              <a:rPr dirty="0" sz="2000" spc="-6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95" b="1">
                <a:solidFill>
                  <a:srgbClr val="FFFFFF"/>
                </a:solidFill>
                <a:latin typeface="Arial"/>
                <a:cs typeface="Arial"/>
              </a:rPr>
              <a:t>DEFAULT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INVESTMENT ALTERNATIVE</a:t>
            </a:r>
            <a:endParaRPr sz="2000">
              <a:latin typeface="Arial"/>
              <a:cs typeface="Arial"/>
            </a:endParaRPr>
          </a:p>
        </p:txBody>
      </p:sp>
      <p:graphicFrame>
        <p:nvGraphicFramePr>
          <p:cNvPr id="8" name="object 8" descr=""/>
          <p:cNvGraphicFramePr>
            <a:graphicFrameLocks noGrp="1"/>
          </p:cNvGraphicFramePr>
          <p:nvPr/>
        </p:nvGraphicFramePr>
        <p:xfrm>
          <a:off x="457200" y="2598420"/>
          <a:ext cx="6949440" cy="252603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3895090"/>
                <a:gridCol w="2965450"/>
              </a:tblGrid>
              <a:tr h="19431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 spc="-10" b="1">
                          <a:latin typeface="Arial"/>
                          <a:cs typeface="Arial"/>
                        </a:rPr>
                        <a:t>Name</a:t>
                      </a:r>
                      <a:r>
                        <a:rPr dirty="0" sz="1000" spc="-5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of </a:t>
                      </a:r>
                      <a:r>
                        <a:rPr dirty="0" sz="1000" spc="-20" b="1">
                          <a:latin typeface="Arial"/>
                          <a:cs typeface="Arial"/>
                        </a:rPr>
                        <a:t>fund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 spc="-55" b="1">
                          <a:latin typeface="Arial"/>
                          <a:cs typeface="Arial"/>
                        </a:rPr>
                        <a:t>Year</a:t>
                      </a:r>
                      <a:r>
                        <a:rPr dirty="0" sz="1000" spc="-2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35" b="1">
                          <a:latin typeface="Arial"/>
                          <a:cs typeface="Arial"/>
                        </a:rPr>
                        <a:t>of</a:t>
                      </a:r>
                      <a:r>
                        <a:rPr dirty="0" sz="1000" spc="-2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b="1">
                          <a:latin typeface="Arial"/>
                          <a:cs typeface="Arial"/>
                        </a:rPr>
                        <a:t>65th</a:t>
                      </a:r>
                      <a:r>
                        <a:rPr dirty="0" sz="1000" spc="-2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1000" spc="-10" b="1">
                          <a:latin typeface="Arial"/>
                          <a:cs typeface="Arial"/>
                        </a:rPr>
                        <a:t>birthday</a:t>
                      </a:r>
                      <a:endParaRPr sz="1000">
                        <a:latin typeface="Arial"/>
                        <a:cs typeface="Arial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254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2065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9969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2063 and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later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444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2060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5588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2058 thru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2062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317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3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2055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6032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2053 thru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2057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508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2050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5461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2048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2052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444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2045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5905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2043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2047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635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2040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5651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2038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2042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190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3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2035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6604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2033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2037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381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2030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6096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2028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2032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3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2025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6794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2023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2027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L="190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2020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8064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2018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-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2022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R="1333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3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2015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 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10858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2013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thru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2017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  <a:tr h="194310">
                <a:tc>
                  <a:txBody>
                    <a:bodyPr/>
                    <a:lstStyle/>
                    <a:p>
                      <a:pPr algn="ctr" marR="10795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American</a:t>
                      </a:r>
                      <a:r>
                        <a:rPr dirty="0" sz="10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Funds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2010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2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10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Retirement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 Fund®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 marR="22860">
                        <a:lnSpc>
                          <a:spcPct val="100000"/>
                        </a:lnSpc>
                        <a:spcBef>
                          <a:spcPts val="135"/>
                        </a:spcBef>
                      </a:pPr>
                      <a:r>
                        <a:rPr dirty="0" sz="1000">
                          <a:latin typeface="Acumin Pro"/>
                          <a:cs typeface="Acumin Pro"/>
                        </a:rPr>
                        <a:t>2012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>
                          <a:latin typeface="Acumin Pro"/>
                          <a:cs typeface="Acumin Pro"/>
                        </a:rPr>
                        <a:t>and</a:t>
                      </a:r>
                      <a:r>
                        <a:rPr dirty="0" sz="1000" spc="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1000" spc="-10">
                          <a:latin typeface="Acumin Pro"/>
                          <a:cs typeface="Acumin Pro"/>
                        </a:rPr>
                        <a:t>earlier</a:t>
                      </a:r>
                      <a:endParaRPr sz="1000">
                        <a:latin typeface="Acumin Pro"/>
                        <a:cs typeface="Acumin Pro"/>
                      </a:endParaRPr>
                    </a:p>
                  </a:txBody>
                  <a:tcPr marL="0" marR="0" marB="0" marT="1714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</a:tr>
            </a:tbl>
          </a:graphicData>
        </a:graphic>
      </p:graphicFrame>
      <p:sp>
        <p:nvSpPr>
          <p:cNvPr id="9" name="object 9" descr=""/>
          <p:cNvSpPr txBox="1"/>
          <p:nvPr/>
        </p:nvSpPr>
        <p:spPr>
          <a:xfrm>
            <a:off x="444500" y="5312185"/>
            <a:ext cx="6882130" cy="444119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30480">
              <a:lnSpc>
                <a:spcPct val="100000"/>
              </a:lnSpc>
              <a:spcBef>
                <a:spcPts val="100"/>
              </a:spcBef>
            </a:pPr>
            <a:r>
              <a:rPr dirty="0" sz="950">
                <a:latin typeface="Acumin Pro"/>
                <a:cs typeface="Acumin Pro"/>
              </a:rPr>
              <a:t>American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investment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professionals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manage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each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target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date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fund’s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portfolio,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moving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from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more</a:t>
            </a:r>
            <a:r>
              <a:rPr dirty="0" sz="950" spc="-10">
                <a:latin typeface="Acumin Pro"/>
                <a:cs typeface="Acumin Pro"/>
              </a:rPr>
              <a:t> growth-</a:t>
            </a:r>
            <a:r>
              <a:rPr dirty="0" sz="950">
                <a:latin typeface="Acumin Pro"/>
                <a:cs typeface="Acumin Pro"/>
              </a:rPr>
              <a:t>oriented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strat- </a:t>
            </a:r>
            <a:r>
              <a:rPr dirty="0" sz="950">
                <a:latin typeface="Acumin Pro"/>
                <a:cs typeface="Acumin Pro"/>
              </a:rPr>
              <a:t>egy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more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income-oriented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focus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gets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closer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its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target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date.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American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investment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professionals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continue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manage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portfolio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for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approximately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30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years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after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reaches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its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target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date.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target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date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year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that</a:t>
            </a:r>
            <a:r>
              <a:rPr dirty="0" sz="950" spc="-10">
                <a:latin typeface="Acumin Pro"/>
                <a:cs typeface="Acumin Pro"/>
              </a:rPr>
              <a:t> corresponds </a:t>
            </a:r>
            <a:r>
              <a:rPr dirty="0" sz="950">
                <a:latin typeface="Acumin Pro"/>
                <a:cs typeface="Acumin Pro"/>
              </a:rPr>
              <a:t>roughly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year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which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assumed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begin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taking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withdrawals.</a:t>
            </a:r>
            <a:endParaRPr sz="950">
              <a:latin typeface="Acumin Pro"/>
              <a:cs typeface="Acumin Pro"/>
            </a:endParaRPr>
          </a:p>
          <a:p>
            <a:pPr>
              <a:lnSpc>
                <a:spcPct val="100000"/>
              </a:lnSpc>
            </a:pPr>
            <a:endParaRPr sz="950">
              <a:latin typeface="Acumin Pro"/>
              <a:cs typeface="Acumin Pro"/>
            </a:endParaRPr>
          </a:p>
          <a:p>
            <a:pPr marL="12700" marR="6350">
              <a:lnSpc>
                <a:spcPct val="100000"/>
              </a:lnSpc>
            </a:pPr>
            <a:r>
              <a:rPr dirty="0" sz="950">
                <a:latin typeface="Acumin Pro"/>
                <a:cs typeface="Acumin Pro"/>
              </a:rPr>
              <a:t>Although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target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date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funds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are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managed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for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investors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on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projected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retirement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date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time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frame,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fund’s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allocation</a:t>
            </a:r>
            <a:r>
              <a:rPr dirty="0" sz="950" spc="-10">
                <a:latin typeface="Acumin Pro"/>
                <a:cs typeface="Acumin Pro"/>
              </a:rPr>
              <a:t> strategy </a:t>
            </a:r>
            <a:r>
              <a:rPr dirty="0" sz="950">
                <a:latin typeface="Acumin Pro"/>
                <a:cs typeface="Acumin Pro"/>
              </a:rPr>
              <a:t>does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not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guarantee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that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investors’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retirement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goals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will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be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met.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For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who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are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close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to,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or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in,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retirement,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each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fund’s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equity </a:t>
            </a:r>
            <a:r>
              <a:rPr dirty="0" sz="950">
                <a:latin typeface="Acumin Pro"/>
                <a:cs typeface="Acumin Pro"/>
              </a:rPr>
              <a:t>exposure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may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result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investment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volatility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that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could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reduce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investor’s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available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retirement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assets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time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when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investor </a:t>
            </a:r>
            <a:r>
              <a:rPr dirty="0" sz="950">
                <a:latin typeface="Acumin Pro"/>
                <a:cs typeface="Acumin Pro"/>
              </a:rPr>
              <a:t>has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need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withdraw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funds.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For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who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are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further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from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retirement,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there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risk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that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fund’s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allocation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may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over-</a:t>
            </a:r>
            <a:r>
              <a:rPr dirty="0" sz="950" spc="-25">
                <a:latin typeface="Acumin Pro"/>
                <a:cs typeface="Acumin Pro"/>
              </a:rPr>
              <a:t>em- </a:t>
            </a:r>
            <a:r>
              <a:rPr dirty="0" sz="950">
                <a:latin typeface="Acumin Pro"/>
                <a:cs typeface="Acumin Pro"/>
              </a:rPr>
              <a:t>phasize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investments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designed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preserve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capital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and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provide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current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income,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which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may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prevent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investor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from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reaching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25">
                <a:latin typeface="Acumin Pro"/>
                <a:cs typeface="Acumin Pro"/>
              </a:rPr>
              <a:t>his</a:t>
            </a:r>
            <a:r>
              <a:rPr dirty="0" sz="950" spc="50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or</a:t>
            </a:r>
            <a:r>
              <a:rPr dirty="0" sz="950" spc="-1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her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retirement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goals. For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quarterly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updates of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the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underlying fund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allocations,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visit </a:t>
            </a:r>
            <a:r>
              <a:rPr dirty="0" u="sng" sz="950" spc="-1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myretirement.americanfunds.com</a:t>
            </a:r>
            <a:r>
              <a:rPr dirty="0" sz="950" spc="-10" b="1">
                <a:latin typeface="Arial"/>
                <a:cs typeface="Arial"/>
              </a:rPr>
              <a:t>.</a:t>
            </a:r>
            <a:endParaRPr sz="95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950">
              <a:latin typeface="Arial"/>
              <a:cs typeface="Arial"/>
            </a:endParaRPr>
          </a:p>
          <a:p>
            <a:pPr marL="12700" marR="5080">
              <a:lnSpc>
                <a:spcPct val="100000"/>
              </a:lnSpc>
            </a:pPr>
            <a:r>
              <a:rPr dirty="0" sz="950">
                <a:latin typeface="Acumin Pro"/>
                <a:cs typeface="Acumin Pro"/>
              </a:rPr>
              <a:t>In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applying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any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particular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asset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allocation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model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your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own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individual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situation,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you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should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also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take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into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account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your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risk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toler- </a:t>
            </a:r>
            <a:r>
              <a:rPr dirty="0" sz="950">
                <a:latin typeface="Acumin Pro"/>
                <a:cs typeface="Acumin Pro"/>
              </a:rPr>
              <a:t>ance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well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your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other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assets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any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investments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outside</a:t>
            </a:r>
            <a:r>
              <a:rPr dirty="0" sz="950" spc="-10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your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plan,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such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your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home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equity,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IRAs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and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>
                <a:latin typeface="Acumin Pro"/>
                <a:cs typeface="Acumin Pro"/>
              </a:rPr>
              <a:t>savings</a:t>
            </a:r>
            <a:r>
              <a:rPr dirty="0" sz="950" spc="-5">
                <a:latin typeface="Acumin Pro"/>
                <a:cs typeface="Acumin Pro"/>
              </a:rPr>
              <a:t> </a:t>
            </a:r>
            <a:r>
              <a:rPr dirty="0" sz="950" spc="-10">
                <a:latin typeface="Acumin Pro"/>
                <a:cs typeface="Acumin Pro"/>
              </a:rPr>
              <a:t>accounts.</a:t>
            </a:r>
            <a:endParaRPr sz="950">
              <a:latin typeface="Acumin Pro"/>
              <a:cs typeface="Acumin Pro"/>
            </a:endParaRPr>
          </a:p>
          <a:p>
            <a:pPr>
              <a:lnSpc>
                <a:spcPct val="100000"/>
              </a:lnSpc>
            </a:pPr>
            <a:endParaRPr sz="95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950" spc="-40" b="1">
                <a:latin typeface="Arial"/>
                <a:cs typeface="Arial"/>
              </a:rPr>
              <a:t>Investments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are</a:t>
            </a:r>
            <a:r>
              <a:rPr dirty="0" sz="950" spc="-30" b="1">
                <a:latin typeface="Arial"/>
                <a:cs typeface="Arial"/>
              </a:rPr>
              <a:t> not</a:t>
            </a:r>
            <a:r>
              <a:rPr dirty="0" sz="950" spc="-25" b="1">
                <a:latin typeface="Arial"/>
                <a:cs typeface="Arial"/>
              </a:rPr>
              <a:t> FDIC-</a:t>
            </a:r>
            <a:r>
              <a:rPr dirty="0" sz="950" spc="-40" b="1">
                <a:latin typeface="Arial"/>
                <a:cs typeface="Arial"/>
              </a:rPr>
              <a:t>insured,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nor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are </a:t>
            </a:r>
            <a:r>
              <a:rPr dirty="0" sz="950" spc="-35" b="1">
                <a:latin typeface="Arial"/>
                <a:cs typeface="Arial"/>
              </a:rPr>
              <a:t>they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deposits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of</a:t>
            </a:r>
            <a:r>
              <a:rPr dirty="0" sz="950" spc="-30" b="1">
                <a:latin typeface="Arial"/>
                <a:cs typeface="Arial"/>
              </a:rPr>
              <a:t> or </a:t>
            </a:r>
            <a:r>
              <a:rPr dirty="0" sz="950" spc="-35" b="1">
                <a:latin typeface="Arial"/>
                <a:cs typeface="Arial"/>
              </a:rPr>
              <a:t>guaranteed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by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b="1">
                <a:latin typeface="Arial"/>
                <a:cs typeface="Arial"/>
              </a:rPr>
              <a:t>a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bank</a:t>
            </a:r>
            <a:r>
              <a:rPr dirty="0" sz="950" spc="-30" b="1">
                <a:latin typeface="Arial"/>
                <a:cs typeface="Arial"/>
              </a:rPr>
              <a:t> or </a:t>
            </a:r>
            <a:r>
              <a:rPr dirty="0" sz="950" spc="-40" b="1">
                <a:latin typeface="Arial"/>
                <a:cs typeface="Arial"/>
              </a:rPr>
              <a:t>any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other </a:t>
            </a:r>
            <a:r>
              <a:rPr dirty="0" sz="950" spc="-40" b="1">
                <a:latin typeface="Arial"/>
                <a:cs typeface="Arial"/>
              </a:rPr>
              <a:t>entity,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60" b="1">
                <a:latin typeface="Arial"/>
                <a:cs typeface="Arial"/>
              </a:rPr>
              <a:t>so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they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may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lose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value.</a:t>
            </a:r>
            <a:endParaRPr sz="95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950">
              <a:latin typeface="Arial"/>
              <a:cs typeface="Arial"/>
            </a:endParaRPr>
          </a:p>
          <a:p>
            <a:pPr marL="12700" marR="58419">
              <a:lnSpc>
                <a:spcPct val="100000"/>
              </a:lnSpc>
            </a:pPr>
            <a:r>
              <a:rPr dirty="0" sz="950" spc="-45" b="1">
                <a:latin typeface="Arial"/>
                <a:cs typeface="Arial"/>
              </a:rPr>
              <a:t>Investors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should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carefully</a:t>
            </a:r>
            <a:r>
              <a:rPr dirty="0" sz="950" spc="-1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consider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investment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objectives,</a:t>
            </a:r>
            <a:r>
              <a:rPr dirty="0" sz="950" spc="-1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risks,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charges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</a:t>
            </a:r>
            <a:r>
              <a:rPr dirty="0" sz="950" spc="-1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expenses.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This</a:t>
            </a:r>
            <a:r>
              <a:rPr dirty="0" sz="950" spc="-10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other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important</a:t>
            </a:r>
            <a:r>
              <a:rPr dirty="0" sz="950" spc="-10" b="1">
                <a:latin typeface="Arial"/>
                <a:cs typeface="Arial"/>
              </a:rPr>
              <a:t> information</a:t>
            </a:r>
            <a:r>
              <a:rPr dirty="0" sz="950" spc="50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is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contained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in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the </a:t>
            </a:r>
            <a:r>
              <a:rPr dirty="0" sz="950" spc="-40" b="1">
                <a:latin typeface="Arial"/>
                <a:cs typeface="Arial"/>
              </a:rPr>
              <a:t>fund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prospectuses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summary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prospectuses,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which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can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be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obtained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from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b="1">
                <a:latin typeface="Arial"/>
                <a:cs typeface="Arial"/>
              </a:rPr>
              <a:t>a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financial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professional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and </a:t>
            </a:r>
            <a:r>
              <a:rPr dirty="0" sz="950" spc="-50" b="1">
                <a:latin typeface="Arial"/>
                <a:cs typeface="Arial"/>
              </a:rPr>
              <a:t>should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be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read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carefully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before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investing.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Figures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shown</a:t>
            </a:r>
            <a:r>
              <a:rPr dirty="0" sz="950" spc="-25" b="1">
                <a:latin typeface="Arial"/>
                <a:cs typeface="Arial"/>
              </a:rPr>
              <a:t> are </a:t>
            </a:r>
            <a:r>
              <a:rPr dirty="0" sz="950" spc="-35" b="1">
                <a:latin typeface="Arial"/>
                <a:cs typeface="Arial"/>
              </a:rPr>
              <a:t>past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results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for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Class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R-</a:t>
            </a:r>
            <a:r>
              <a:rPr dirty="0" sz="950" b="1">
                <a:latin typeface="Arial"/>
                <a:cs typeface="Arial"/>
              </a:rPr>
              <a:t>6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shares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</a:t>
            </a:r>
            <a:r>
              <a:rPr dirty="0" sz="950" spc="-25" b="1">
                <a:latin typeface="Arial"/>
                <a:cs typeface="Arial"/>
              </a:rPr>
              <a:t> are </a:t>
            </a:r>
            <a:r>
              <a:rPr dirty="0" sz="950" spc="-30" b="1">
                <a:latin typeface="Arial"/>
                <a:cs typeface="Arial"/>
              </a:rPr>
              <a:t>not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predictive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of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results</a:t>
            </a:r>
            <a:r>
              <a:rPr dirty="0" sz="950" spc="50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in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future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periods.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Current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 </a:t>
            </a:r>
            <a:r>
              <a:rPr dirty="0" sz="950" spc="-35" b="1">
                <a:latin typeface="Arial"/>
                <a:cs typeface="Arial"/>
              </a:rPr>
              <a:t>future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results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may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be </a:t>
            </a:r>
            <a:r>
              <a:rPr dirty="0" sz="950" spc="-35" b="1">
                <a:latin typeface="Arial"/>
                <a:cs typeface="Arial"/>
              </a:rPr>
              <a:t>lower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or </a:t>
            </a:r>
            <a:r>
              <a:rPr dirty="0" sz="950" spc="-35" b="1">
                <a:latin typeface="Arial"/>
                <a:cs typeface="Arial"/>
              </a:rPr>
              <a:t>higher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than </a:t>
            </a:r>
            <a:r>
              <a:rPr dirty="0" sz="950" spc="-40" b="1">
                <a:latin typeface="Arial"/>
                <a:cs typeface="Arial"/>
              </a:rPr>
              <a:t>those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55" b="1">
                <a:latin typeface="Arial"/>
                <a:cs typeface="Arial"/>
              </a:rPr>
              <a:t>shown.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Prices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returns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will </a:t>
            </a:r>
            <a:r>
              <a:rPr dirty="0" sz="950" spc="-55" b="1">
                <a:latin typeface="Arial"/>
                <a:cs typeface="Arial"/>
              </a:rPr>
              <a:t>vary,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60" b="1">
                <a:latin typeface="Arial"/>
                <a:cs typeface="Arial"/>
              </a:rPr>
              <a:t>so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investors </a:t>
            </a:r>
            <a:r>
              <a:rPr dirty="0" sz="950" spc="-45" b="1">
                <a:latin typeface="Arial"/>
                <a:cs typeface="Arial"/>
              </a:rPr>
              <a:t>may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lose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55" b="1">
                <a:latin typeface="Arial"/>
                <a:cs typeface="Arial"/>
              </a:rPr>
              <a:t>money.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Investing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for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short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periods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makes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losses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more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likely.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Returns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shown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at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0" b="1">
                <a:latin typeface="Arial"/>
                <a:cs typeface="Arial"/>
              </a:rPr>
              <a:t>net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asset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value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(NAV)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have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all </a:t>
            </a:r>
            <a:r>
              <a:rPr dirty="0" sz="950" spc="-10" b="1">
                <a:latin typeface="Arial"/>
                <a:cs typeface="Arial"/>
              </a:rPr>
              <a:t>distribu- </a:t>
            </a:r>
            <a:r>
              <a:rPr dirty="0" sz="950" spc="-40" b="1">
                <a:latin typeface="Arial"/>
                <a:cs typeface="Arial"/>
              </a:rPr>
              <a:t>tions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reinvested.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If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b="1">
                <a:latin typeface="Arial"/>
                <a:cs typeface="Arial"/>
              </a:rPr>
              <a:t>a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sales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charge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had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been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deducted,</a:t>
            </a:r>
            <a:r>
              <a:rPr dirty="0" sz="950" spc="-25" b="1">
                <a:latin typeface="Arial"/>
                <a:cs typeface="Arial"/>
              </a:rPr>
              <a:t> the </a:t>
            </a:r>
            <a:r>
              <a:rPr dirty="0" sz="950" spc="-40" b="1">
                <a:latin typeface="Arial"/>
                <a:cs typeface="Arial"/>
              </a:rPr>
              <a:t>results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would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have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been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lower.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For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current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information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0" b="1">
                <a:latin typeface="Arial"/>
                <a:cs typeface="Arial"/>
              </a:rPr>
              <a:t>and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month- </a:t>
            </a:r>
            <a:r>
              <a:rPr dirty="0" sz="950" spc="-30" b="1">
                <a:latin typeface="Arial"/>
                <a:cs typeface="Arial"/>
              </a:rPr>
              <a:t>end</a:t>
            </a:r>
            <a:r>
              <a:rPr dirty="0" sz="950" spc="-3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results,</a:t>
            </a:r>
            <a:r>
              <a:rPr dirty="0" sz="950" spc="-35" b="1">
                <a:latin typeface="Arial"/>
                <a:cs typeface="Arial"/>
              </a:rPr>
              <a:t> visit </a:t>
            </a:r>
            <a:r>
              <a:rPr dirty="0" u="sng" sz="950" spc="-10" b="1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rial"/>
                <a:cs typeface="Arial"/>
              </a:rPr>
              <a:t>capitalgroup.com</a:t>
            </a:r>
            <a:r>
              <a:rPr dirty="0" sz="950" spc="-10" b="1">
                <a:latin typeface="Arial"/>
                <a:cs typeface="Arial"/>
              </a:rPr>
              <a:t>.</a:t>
            </a:r>
            <a:endParaRPr sz="95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950">
              <a:latin typeface="Arial"/>
              <a:cs typeface="Arial"/>
            </a:endParaRPr>
          </a:p>
          <a:p>
            <a:pPr marL="12700" marR="51435">
              <a:lnSpc>
                <a:spcPct val="100000"/>
              </a:lnSpc>
            </a:pPr>
            <a:r>
              <a:rPr dirty="0" sz="950" spc="-50" b="1">
                <a:latin typeface="Arial"/>
                <a:cs typeface="Arial"/>
              </a:rPr>
              <a:t>Class</a:t>
            </a:r>
            <a:r>
              <a:rPr dirty="0" sz="950" spc="-3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R-</a:t>
            </a:r>
            <a:r>
              <a:rPr dirty="0" sz="950" b="1">
                <a:latin typeface="Arial"/>
                <a:cs typeface="Arial"/>
              </a:rPr>
              <a:t>6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shares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were</a:t>
            </a:r>
            <a:r>
              <a:rPr dirty="0" sz="950" spc="-30" b="1">
                <a:latin typeface="Arial"/>
                <a:cs typeface="Arial"/>
              </a:rPr>
              <a:t> first </a:t>
            </a:r>
            <a:r>
              <a:rPr dirty="0" sz="950" spc="-40" b="1">
                <a:latin typeface="Arial"/>
                <a:cs typeface="Arial"/>
              </a:rPr>
              <a:t>offered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on</a:t>
            </a:r>
            <a:r>
              <a:rPr dirty="0" sz="950" spc="-35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May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114" b="1">
                <a:latin typeface="Arial"/>
                <a:cs typeface="Arial"/>
              </a:rPr>
              <a:t>1,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2009.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Class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R-</a:t>
            </a:r>
            <a:r>
              <a:rPr dirty="0" sz="950" b="1">
                <a:latin typeface="Arial"/>
                <a:cs typeface="Arial"/>
              </a:rPr>
              <a:t>6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share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results</a:t>
            </a:r>
            <a:r>
              <a:rPr dirty="0" sz="950" spc="-35" b="1">
                <a:latin typeface="Arial"/>
                <a:cs typeface="Arial"/>
              </a:rPr>
              <a:t> prior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to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the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date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of</a:t>
            </a:r>
            <a:r>
              <a:rPr dirty="0" sz="950" spc="-30" b="1">
                <a:latin typeface="Arial"/>
                <a:cs typeface="Arial"/>
              </a:rPr>
              <a:t> first </a:t>
            </a:r>
            <a:r>
              <a:rPr dirty="0" sz="950" spc="-35" b="1">
                <a:latin typeface="Arial"/>
                <a:cs typeface="Arial"/>
              </a:rPr>
              <a:t>sale </a:t>
            </a:r>
            <a:r>
              <a:rPr dirty="0" sz="950" spc="-25" b="1">
                <a:latin typeface="Arial"/>
                <a:cs typeface="Arial"/>
              </a:rPr>
              <a:t>are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hypothetical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based </a:t>
            </a:r>
            <a:r>
              <a:rPr dirty="0" sz="950" spc="-40" b="1">
                <a:latin typeface="Arial"/>
                <a:cs typeface="Arial"/>
              </a:rPr>
              <a:t>on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25" b="1">
                <a:latin typeface="Arial"/>
                <a:cs typeface="Arial"/>
              </a:rPr>
              <a:t>the </a:t>
            </a:r>
            <a:r>
              <a:rPr dirty="0" sz="950" spc="-40" b="1">
                <a:latin typeface="Arial"/>
                <a:cs typeface="Arial"/>
              </a:rPr>
              <a:t>results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of</a:t>
            </a:r>
            <a:r>
              <a:rPr dirty="0" sz="950" spc="-25" b="1">
                <a:latin typeface="Arial"/>
                <a:cs typeface="Arial"/>
              </a:rPr>
              <a:t> the </a:t>
            </a:r>
            <a:r>
              <a:rPr dirty="0" sz="950" spc="-35" b="1">
                <a:latin typeface="Arial"/>
                <a:cs typeface="Arial"/>
              </a:rPr>
              <a:t>original</a:t>
            </a:r>
            <a:r>
              <a:rPr dirty="0" sz="950" spc="-3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share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class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of</a:t>
            </a:r>
            <a:r>
              <a:rPr dirty="0" sz="950" spc="-25" b="1">
                <a:latin typeface="Arial"/>
                <a:cs typeface="Arial"/>
              </a:rPr>
              <a:t> the </a:t>
            </a:r>
            <a:r>
              <a:rPr dirty="0" sz="950" spc="-40" b="1">
                <a:latin typeface="Arial"/>
                <a:cs typeface="Arial"/>
              </a:rPr>
              <a:t>fund</a:t>
            </a:r>
            <a:r>
              <a:rPr dirty="0" sz="950" spc="-30" b="1">
                <a:latin typeface="Arial"/>
                <a:cs typeface="Arial"/>
              </a:rPr>
              <a:t> without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b="1">
                <a:latin typeface="Arial"/>
                <a:cs typeface="Arial"/>
              </a:rPr>
              <a:t>a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sales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charge,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adjusted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for</a:t>
            </a:r>
            <a:r>
              <a:rPr dirty="0" sz="950" spc="-30" b="1">
                <a:latin typeface="Arial"/>
                <a:cs typeface="Arial"/>
              </a:rPr>
              <a:t> typical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estimated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50" b="1">
                <a:latin typeface="Arial"/>
                <a:cs typeface="Arial"/>
              </a:rPr>
              <a:t>expenses.</a:t>
            </a:r>
            <a:r>
              <a:rPr dirty="0" sz="950" spc="-2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Please</a:t>
            </a:r>
            <a:r>
              <a:rPr dirty="0" sz="950" spc="-25" b="1">
                <a:latin typeface="Arial"/>
                <a:cs typeface="Arial"/>
              </a:rPr>
              <a:t> see </a:t>
            </a:r>
            <a:r>
              <a:rPr dirty="0" sz="950" spc="-35" b="1">
                <a:latin typeface="Arial"/>
                <a:cs typeface="Arial"/>
              </a:rPr>
              <a:t>each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55" b="1">
                <a:latin typeface="Arial"/>
                <a:cs typeface="Arial"/>
              </a:rPr>
              <a:t>fund’s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45" b="1">
                <a:latin typeface="Arial"/>
                <a:cs typeface="Arial"/>
              </a:rPr>
              <a:t>prospectus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35" b="1">
                <a:latin typeface="Arial"/>
                <a:cs typeface="Arial"/>
              </a:rPr>
              <a:t>for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more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information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on</a:t>
            </a:r>
            <a:r>
              <a:rPr dirty="0" sz="950" spc="-20" b="1">
                <a:latin typeface="Arial"/>
                <a:cs typeface="Arial"/>
              </a:rPr>
              <a:t> </a:t>
            </a:r>
            <a:r>
              <a:rPr dirty="0" sz="950" spc="-40" b="1">
                <a:latin typeface="Arial"/>
                <a:cs typeface="Arial"/>
              </a:rPr>
              <a:t>specific</a:t>
            </a:r>
            <a:r>
              <a:rPr dirty="0" sz="950" spc="-15" b="1">
                <a:latin typeface="Arial"/>
                <a:cs typeface="Arial"/>
              </a:rPr>
              <a:t> </a:t>
            </a:r>
            <a:r>
              <a:rPr dirty="0" sz="950" spc="-10" b="1">
                <a:latin typeface="Arial"/>
                <a:cs typeface="Arial"/>
              </a:rPr>
              <a:t>expenses.</a:t>
            </a:r>
            <a:endParaRPr sz="950">
              <a:latin typeface="Arial"/>
              <a:cs typeface="Arial"/>
            </a:endParaRPr>
          </a:p>
          <a:p>
            <a:pPr marL="12700" marR="2064385">
              <a:lnSpc>
                <a:spcPct val="100000"/>
              </a:lnSpc>
              <a:spcBef>
                <a:spcPts val="930"/>
              </a:spcBef>
            </a:pPr>
            <a:r>
              <a:rPr dirty="0" sz="800">
                <a:latin typeface="Acumin Pro"/>
                <a:cs typeface="Acumin Pro"/>
              </a:rPr>
              <a:t>The</a:t>
            </a:r>
            <a:r>
              <a:rPr dirty="0" sz="800" spc="-2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table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below</a:t>
            </a:r>
            <a:r>
              <a:rPr dirty="0" sz="800" spc="-1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shows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the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funds’</a:t>
            </a:r>
            <a:r>
              <a:rPr dirty="0" sz="800" spc="-1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expense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ratios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and</a:t>
            </a:r>
            <a:r>
              <a:rPr dirty="0" sz="800" spc="-1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average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annual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total</a:t>
            </a:r>
            <a:r>
              <a:rPr dirty="0" sz="800" spc="-1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returns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as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of</a:t>
            </a:r>
            <a:r>
              <a:rPr dirty="0" sz="800" spc="-1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September</a:t>
            </a:r>
            <a:r>
              <a:rPr dirty="0" sz="800" spc="-10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30,</a:t>
            </a:r>
            <a:r>
              <a:rPr dirty="0" sz="800" spc="-10">
                <a:latin typeface="Acumin Pro"/>
                <a:cs typeface="Acumin Pro"/>
              </a:rPr>
              <a:t> 2020.</a:t>
            </a:r>
            <a:r>
              <a:rPr dirty="0" sz="800">
                <a:latin typeface="Acumin Pro"/>
                <a:cs typeface="Acumin Pro"/>
              </a:rPr>
              <a:t> (There</a:t>
            </a:r>
            <a:r>
              <a:rPr dirty="0" sz="800" spc="-1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is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no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sales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charge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for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purchasing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Class</a:t>
            </a:r>
            <a:r>
              <a:rPr dirty="0" sz="800" spc="-5">
                <a:latin typeface="Acumin Pro"/>
                <a:cs typeface="Acumin Pro"/>
              </a:rPr>
              <a:t> </a:t>
            </a:r>
            <a:r>
              <a:rPr dirty="0" sz="800">
                <a:latin typeface="Acumin Pro"/>
                <a:cs typeface="Acumin Pro"/>
              </a:rPr>
              <a:t>R </a:t>
            </a:r>
            <a:r>
              <a:rPr dirty="0" sz="800" spc="-10">
                <a:latin typeface="Acumin Pro"/>
                <a:cs typeface="Acumin Pro"/>
              </a:rPr>
              <a:t>shares.)</a:t>
            </a:r>
            <a:endParaRPr sz="800">
              <a:latin typeface="Acumin Pro"/>
              <a:cs typeface="Acumin Pro"/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-6350" y="0"/>
            <a:ext cx="7785100" cy="5187315"/>
            <a:chOff x="-6350" y="0"/>
            <a:chExt cx="7785100" cy="5187315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5180965"/>
            </a:xfrm>
            <a:custGeom>
              <a:avLst/>
              <a:gdLst/>
              <a:ahLst/>
              <a:cxnLst/>
              <a:rect l="l" t="t" r="r" b="b"/>
              <a:pathLst>
                <a:path w="7772400" h="5180965">
                  <a:moveTo>
                    <a:pt x="7772400" y="0"/>
                  </a:moveTo>
                  <a:lnTo>
                    <a:pt x="0" y="0"/>
                  </a:lnTo>
                  <a:lnTo>
                    <a:pt x="0" y="2485339"/>
                  </a:lnTo>
                  <a:lnTo>
                    <a:pt x="7772400" y="5180368"/>
                  </a:lnTo>
                  <a:lnTo>
                    <a:pt x="7772400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sp>
          <p:nvSpPr>
            <p:cNvPr id="4" name="object 4" descr=""/>
            <p:cNvSpPr/>
            <p:nvPr/>
          </p:nvSpPr>
          <p:spPr>
            <a:xfrm>
              <a:off x="0" y="2485336"/>
              <a:ext cx="7772400" cy="2695575"/>
            </a:xfrm>
            <a:custGeom>
              <a:avLst/>
              <a:gdLst/>
              <a:ahLst/>
              <a:cxnLst/>
              <a:rect l="l" t="t" r="r" b="b"/>
              <a:pathLst>
                <a:path w="7772400" h="2695575">
                  <a:moveTo>
                    <a:pt x="0" y="0"/>
                  </a:moveTo>
                  <a:lnTo>
                    <a:pt x="7772400" y="2695039"/>
                  </a:lnTo>
                </a:path>
              </a:pathLst>
            </a:custGeom>
            <a:ln w="127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5" name="object 5" descr=""/>
            <p:cNvSpPr/>
            <p:nvPr/>
          </p:nvSpPr>
          <p:spPr>
            <a:xfrm>
              <a:off x="454659" y="281941"/>
              <a:ext cx="5928360" cy="0"/>
            </a:xfrm>
            <a:custGeom>
              <a:avLst/>
              <a:gdLst/>
              <a:ahLst/>
              <a:cxnLst/>
              <a:rect l="l" t="t" r="r" b="b"/>
              <a:pathLst>
                <a:path w="5928360" h="0">
                  <a:moveTo>
                    <a:pt x="0" y="0"/>
                  </a:moveTo>
                  <a:lnTo>
                    <a:pt x="5928360" y="0"/>
                  </a:lnTo>
                </a:path>
              </a:pathLst>
            </a:custGeom>
            <a:ln w="76200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6428740" y="281941"/>
              <a:ext cx="922019" cy="0"/>
            </a:xfrm>
            <a:custGeom>
              <a:avLst/>
              <a:gdLst/>
              <a:ahLst/>
              <a:cxnLst/>
              <a:rect l="l" t="t" r="r" b="b"/>
              <a:pathLst>
                <a:path w="922020" h="0">
                  <a:moveTo>
                    <a:pt x="0" y="0"/>
                  </a:moveTo>
                  <a:lnTo>
                    <a:pt x="922019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7" name="object 7" descr=""/>
          <p:cNvSpPr txBox="1"/>
          <p:nvPr/>
        </p:nvSpPr>
        <p:spPr>
          <a:xfrm>
            <a:off x="444500" y="956305"/>
            <a:ext cx="6738620" cy="3302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75" b="1">
                <a:solidFill>
                  <a:srgbClr val="FFFFFF"/>
                </a:solidFill>
                <a:latin typeface="Arial"/>
                <a:cs typeface="Arial"/>
              </a:rPr>
              <a:t>401K</a:t>
            </a:r>
            <a:r>
              <a:rPr dirty="0" sz="2000" spc="-5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30" b="1">
                <a:solidFill>
                  <a:srgbClr val="FFFFFF"/>
                </a:solidFill>
                <a:latin typeface="Arial"/>
                <a:cs typeface="Arial"/>
              </a:rPr>
              <a:t>–</a:t>
            </a:r>
            <a:r>
              <a:rPr dirty="0" sz="2000" spc="-5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40" b="1">
                <a:solidFill>
                  <a:srgbClr val="FFFFFF"/>
                </a:solidFill>
                <a:latin typeface="Arial"/>
                <a:cs typeface="Arial"/>
              </a:rPr>
              <a:t>QUALIFIED</a:t>
            </a:r>
            <a:r>
              <a:rPr dirty="0" sz="2000" spc="-5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20" b="1">
                <a:solidFill>
                  <a:srgbClr val="FFFFFF"/>
                </a:solidFill>
                <a:latin typeface="Arial"/>
                <a:cs typeface="Arial"/>
              </a:rPr>
              <a:t>DEFAULT</a:t>
            </a:r>
            <a:r>
              <a:rPr dirty="0" sz="2000" spc="-5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20" b="1">
                <a:solidFill>
                  <a:srgbClr val="FFFFFF"/>
                </a:solidFill>
                <a:latin typeface="Arial"/>
                <a:cs typeface="Arial"/>
              </a:rPr>
              <a:t>INVESTMENT</a:t>
            </a:r>
            <a:r>
              <a:rPr dirty="0" sz="2000" spc="-5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70" b="1">
                <a:solidFill>
                  <a:srgbClr val="FFFFFF"/>
                </a:solidFill>
                <a:latin typeface="Arial"/>
                <a:cs typeface="Arial"/>
              </a:rPr>
              <a:t>ALTERNATIVE</a:t>
            </a:r>
            <a:endParaRPr sz="2000">
              <a:latin typeface="Arial"/>
              <a:cs typeface="Arial"/>
            </a:endParaRPr>
          </a:p>
        </p:txBody>
      </p:sp>
      <p:sp>
        <p:nvSpPr>
          <p:cNvPr id="8" name="object 8" descr=""/>
          <p:cNvSpPr/>
          <p:nvPr/>
        </p:nvSpPr>
        <p:spPr>
          <a:xfrm>
            <a:off x="463550" y="1493519"/>
            <a:ext cx="6845300" cy="6019800"/>
          </a:xfrm>
          <a:custGeom>
            <a:avLst/>
            <a:gdLst/>
            <a:ahLst/>
            <a:cxnLst/>
            <a:rect l="l" t="t" r="r" b="b"/>
            <a:pathLst>
              <a:path w="6845300" h="6019800">
                <a:moveTo>
                  <a:pt x="6845300" y="0"/>
                </a:moveTo>
                <a:lnTo>
                  <a:pt x="0" y="0"/>
                </a:lnTo>
                <a:lnTo>
                  <a:pt x="0" y="6019800"/>
                </a:lnTo>
                <a:lnTo>
                  <a:pt x="6845300" y="6019800"/>
                </a:lnTo>
                <a:lnTo>
                  <a:pt x="6845300" y="0"/>
                </a:lnTo>
                <a:close/>
              </a:path>
            </a:pathLst>
          </a:custGeom>
          <a:solidFill>
            <a:srgbClr val="6E97AB"/>
          </a:solidFill>
        </p:spPr>
        <p:txBody>
          <a:bodyPr wrap="square" lIns="0" tIns="0" rIns="0" bIns="0" rtlCol="0"/>
          <a:lstStyle/>
          <a:p/>
        </p:txBody>
      </p:sp>
      <p:graphicFrame>
        <p:nvGraphicFramePr>
          <p:cNvPr id="9" name="object 9" descr=""/>
          <p:cNvGraphicFramePr>
            <a:graphicFrameLocks noGrp="1"/>
          </p:cNvGraphicFramePr>
          <p:nvPr/>
        </p:nvGraphicFramePr>
        <p:xfrm>
          <a:off x="640080" y="1630679"/>
          <a:ext cx="6629400" cy="527685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334770"/>
                <a:gridCol w="1072515"/>
                <a:gridCol w="1072514"/>
                <a:gridCol w="1072514"/>
                <a:gridCol w="1072514"/>
                <a:gridCol w="916940"/>
              </a:tblGrid>
              <a:tr h="39751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994"/>
                        </a:spcBef>
                      </a:pPr>
                      <a:r>
                        <a:rPr dirty="0" sz="900" spc="-35" b="1">
                          <a:latin typeface="Arial"/>
                          <a:cs typeface="Arial"/>
                        </a:rPr>
                        <a:t>Class</a:t>
                      </a:r>
                      <a:r>
                        <a:rPr dirty="0" sz="900" spc="-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900" spc="-35" b="1">
                          <a:latin typeface="Arial"/>
                          <a:cs typeface="Arial"/>
                        </a:rPr>
                        <a:t>R-</a:t>
                      </a:r>
                      <a:r>
                        <a:rPr dirty="0" sz="900" b="1">
                          <a:latin typeface="Arial"/>
                          <a:cs typeface="Arial"/>
                        </a:rPr>
                        <a:t>6</a:t>
                      </a:r>
                      <a:r>
                        <a:rPr dirty="0" sz="900" spc="-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900" spc="-10" b="1">
                          <a:latin typeface="Arial"/>
                          <a:cs typeface="Arial"/>
                        </a:rPr>
                        <a:t>share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126364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 gridSpan="5"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endParaRPr sz="900">
                        <a:latin typeface="Times New Roman"/>
                        <a:cs typeface="Times New Roman"/>
                      </a:endParaRPr>
                    </a:p>
                  </a:txBody>
                  <a:tcPr marL="0" marR="0" marB="0" marT="0">
                    <a:lnL w="12700">
                      <a:solidFill>
                        <a:srgbClr val="000000"/>
                      </a:solidFill>
                      <a:prstDash val="solid"/>
                    </a:lnL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  <a:tc hMerge="1">
                  <a:txBody>
                    <a:bodyPr/>
                    <a:lstStyle/>
                    <a:p>
                      <a:pPr/>
                    </a:p>
                  </a:txBody>
                  <a:tcPr marL="0" marR="0" marB="0" marT="0"/>
                </a:tc>
              </a:tr>
              <a:tr h="459740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  <a:spcBef>
                          <a:spcPts val="30"/>
                        </a:spcBef>
                      </a:pPr>
                      <a:endParaRPr sz="1050">
                        <a:latin typeface="Times New Roman"/>
                        <a:cs typeface="Times New Roman"/>
                      </a:endParaRPr>
                    </a:p>
                    <a:p>
                      <a:pPr algn="ctr">
                        <a:lnSpc>
                          <a:spcPct val="100000"/>
                        </a:lnSpc>
                        <a:spcBef>
                          <a:spcPts val="5"/>
                        </a:spcBef>
                      </a:pPr>
                      <a:r>
                        <a:rPr dirty="0" sz="900" spc="-40" b="1">
                          <a:latin typeface="Arial"/>
                          <a:cs typeface="Arial"/>
                        </a:rPr>
                        <a:t>Fund</a:t>
                      </a:r>
                      <a:r>
                        <a:rPr dirty="0" sz="900" spc="-5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900" spc="-20" b="1">
                          <a:latin typeface="Arial"/>
                          <a:cs typeface="Arial"/>
                        </a:rPr>
                        <a:t>name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381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157480" marR="149860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900" spc="-10" b="1">
                          <a:latin typeface="Arial"/>
                          <a:cs typeface="Arial"/>
                        </a:rPr>
                        <a:t>Gross/net </a:t>
                      </a:r>
                      <a:r>
                        <a:rPr dirty="0" sz="900" spc="-35" b="1">
                          <a:latin typeface="Arial"/>
                          <a:cs typeface="Arial"/>
                        </a:rPr>
                        <a:t>expense</a:t>
                      </a:r>
                      <a:r>
                        <a:rPr dirty="0" sz="900" spc="-10" b="1">
                          <a:latin typeface="Arial"/>
                          <a:cs typeface="Arial"/>
                        </a:rPr>
                        <a:t> </a:t>
                      </a:r>
                      <a:r>
                        <a:rPr dirty="0" sz="900" spc="-30" b="1">
                          <a:latin typeface="Arial"/>
                          <a:cs typeface="Arial"/>
                        </a:rPr>
                        <a:t>ratios</a:t>
                      </a:r>
                      <a:endParaRPr sz="900">
                        <a:latin typeface="Arial"/>
                        <a:cs typeface="Arial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900" b="1">
                          <a:latin typeface="Arial"/>
                          <a:cs typeface="Arial"/>
                        </a:rPr>
                        <a:t>%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323215" marR="315595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900" spc="-25" b="1">
                          <a:latin typeface="Arial"/>
                          <a:cs typeface="Arial"/>
                        </a:rPr>
                        <a:t>Lifetime </a:t>
                      </a:r>
                      <a:r>
                        <a:rPr dirty="0" sz="900" spc="-10" b="1">
                          <a:latin typeface="Arial"/>
                          <a:cs typeface="Arial"/>
                        </a:rPr>
                        <a:t>returns</a:t>
                      </a:r>
                      <a:endParaRPr sz="900">
                        <a:latin typeface="Arial"/>
                        <a:cs typeface="Arial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900" b="1">
                          <a:latin typeface="Arial"/>
                          <a:cs typeface="Arial"/>
                        </a:rPr>
                        <a:t>%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346075" marR="338455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900" spc="-45" b="1">
                          <a:latin typeface="Arial"/>
                          <a:cs typeface="Arial"/>
                        </a:rPr>
                        <a:t>10-</a:t>
                      </a:r>
                      <a:r>
                        <a:rPr dirty="0" sz="900" spc="-30" b="1">
                          <a:latin typeface="Arial"/>
                          <a:cs typeface="Arial"/>
                        </a:rPr>
                        <a:t>year returns</a:t>
                      </a:r>
                      <a:endParaRPr sz="900">
                        <a:latin typeface="Arial"/>
                        <a:cs typeface="Arial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900" b="1">
                          <a:latin typeface="Arial"/>
                          <a:cs typeface="Arial"/>
                        </a:rPr>
                        <a:t>%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348615" marR="341630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900" b="1">
                          <a:latin typeface="Arial"/>
                          <a:cs typeface="Arial"/>
                        </a:rPr>
                        <a:t>5-</a:t>
                      </a:r>
                      <a:r>
                        <a:rPr dirty="0" sz="900" spc="-20" b="1">
                          <a:latin typeface="Arial"/>
                          <a:cs typeface="Arial"/>
                        </a:rPr>
                        <a:t>year </a:t>
                      </a:r>
                      <a:r>
                        <a:rPr dirty="0" sz="900" spc="-35" b="1">
                          <a:latin typeface="Arial"/>
                          <a:cs typeface="Arial"/>
                        </a:rPr>
                        <a:t>returns</a:t>
                      </a:r>
                      <a:endParaRPr sz="900">
                        <a:latin typeface="Arial"/>
                        <a:cs typeface="Arial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900" b="1">
                          <a:latin typeface="Arial"/>
                          <a:cs typeface="Arial"/>
                        </a:rPr>
                        <a:t>%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 marL="270510" marR="263525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dirty="0" sz="900" spc="-65" b="1">
                          <a:latin typeface="Arial"/>
                          <a:cs typeface="Arial"/>
                        </a:rPr>
                        <a:t>1-</a:t>
                      </a:r>
                      <a:r>
                        <a:rPr dirty="0" sz="900" spc="-20" b="1">
                          <a:latin typeface="Arial"/>
                          <a:cs typeface="Arial"/>
                        </a:rPr>
                        <a:t>year </a:t>
                      </a:r>
                      <a:r>
                        <a:rPr dirty="0" sz="900" spc="-35" b="1">
                          <a:latin typeface="Arial"/>
                          <a:cs typeface="Arial"/>
                        </a:rPr>
                        <a:t>returns</a:t>
                      </a:r>
                      <a:endParaRPr sz="900">
                        <a:latin typeface="Arial"/>
                        <a:cs typeface="Arial"/>
                      </a:endParaRPr>
                    </a:p>
                    <a:p>
                      <a:pPr algn="ctr">
                        <a:lnSpc>
                          <a:spcPct val="100000"/>
                        </a:lnSpc>
                      </a:pPr>
                      <a:r>
                        <a:rPr dirty="0" sz="900" b="1">
                          <a:latin typeface="Arial"/>
                          <a:cs typeface="Arial"/>
                        </a:rPr>
                        <a:t>%</a:t>
                      </a:r>
                      <a:endParaRPr sz="900">
                        <a:latin typeface="Arial"/>
                        <a:cs typeface="Arial"/>
                      </a:endParaRPr>
                    </a:p>
                  </a:txBody>
                  <a:tcPr marL="0" marR="0" marB="0" marT="2032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2065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0.45/0.41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29.60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—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—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—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2060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0.41/0.41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9.16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—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11.59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14.49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2055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0.40/0.40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10.76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10.69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11.63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14.56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2050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0.39/0.39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7.56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10.71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11.65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14.63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2045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0.38/0.38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7.51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10.65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11.52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14.29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2040</a:t>
                      </a:r>
                      <a:r>
                        <a:rPr dirty="0" sz="9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1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0.38/0.38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7.45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10.56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11.34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14.07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2035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0.37/0.37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7.30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10.34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10.99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13.46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2030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0.35/0.35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6.96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9.84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9.96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11.76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2025</a:t>
                      </a:r>
                      <a:r>
                        <a:rPr dirty="0" sz="900" spc="-3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0.33/0.33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6.41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9.13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8.91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11.04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2020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0.31/0.31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5.71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7.99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7.78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80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8.55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76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2015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0.31/0.31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5.38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7.25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7.11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7.38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  <a:tr h="3683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>
                          <a:latin typeface="Acumin Pro"/>
                          <a:cs typeface="Acumin Pro"/>
                        </a:rPr>
                        <a:t>2010</a:t>
                      </a:r>
                      <a:r>
                        <a:rPr dirty="0" sz="900" spc="-25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 spc="-10">
                          <a:latin typeface="Acumin Pro"/>
                          <a:cs typeface="Acumin Pro"/>
                        </a:rPr>
                        <a:t>Target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</a:t>
                      </a:r>
                      <a:r>
                        <a:rPr dirty="0" sz="900">
                          <a:latin typeface="Acumin Pro"/>
                          <a:cs typeface="Acumin Pro"/>
                        </a:rPr>
                        <a:t>Date</a:t>
                      </a:r>
                      <a:r>
                        <a:rPr dirty="0" sz="900" spc="-20">
                          <a:latin typeface="Acumin Pro"/>
                          <a:cs typeface="Acumin Pro"/>
                        </a:rPr>
                        <a:t> Fund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10">
                          <a:latin typeface="Acumin Pro"/>
                          <a:cs typeface="Acumin Pro"/>
                        </a:rPr>
                        <a:t>0.31/0.31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5.11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 marR="635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6.74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6.79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875"/>
                        </a:spcBef>
                      </a:pPr>
                      <a:r>
                        <a:rPr dirty="0" sz="900" spc="-20">
                          <a:latin typeface="Acumin Pro"/>
                          <a:cs typeface="Acumin Pro"/>
                        </a:rPr>
                        <a:t>7.07</a:t>
                      </a:r>
                      <a:endParaRPr sz="900">
                        <a:latin typeface="Acumin Pro"/>
                        <a:cs typeface="Acumin Pro"/>
                      </a:endParaRPr>
                    </a:p>
                  </a:txBody>
                  <a:tcPr marL="0" marR="0" marB="0" marT="111125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6E97AB"/>
                    </a:solidFill>
                  </a:tcPr>
                </a:tc>
              </a:tr>
            </a:tbl>
          </a:graphicData>
        </a:graphic>
      </p:graphicFrame>
      <p:sp>
        <p:nvSpPr>
          <p:cNvPr id="10" name="object 10" descr=""/>
          <p:cNvSpPr txBox="1"/>
          <p:nvPr/>
        </p:nvSpPr>
        <p:spPr>
          <a:xfrm>
            <a:off x="581659" y="7001254"/>
            <a:ext cx="6456680" cy="1571625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algn="just" marL="43180" marR="1875789">
              <a:lnSpc>
                <a:spcPct val="100000"/>
              </a:lnSpc>
              <a:spcBef>
                <a:spcPts val="100"/>
              </a:spcBef>
            </a:pPr>
            <a:r>
              <a:rPr dirty="0" sz="800" spc="-35">
                <a:latin typeface="Arial"/>
                <a:cs typeface="Arial"/>
              </a:rPr>
              <a:t>1American</a:t>
            </a:r>
            <a:r>
              <a:rPr dirty="0" sz="800" spc="-25">
                <a:latin typeface="Arial"/>
                <a:cs typeface="Arial"/>
              </a:rPr>
              <a:t> Funds</a:t>
            </a:r>
            <a:r>
              <a:rPr dirty="0" sz="800" spc="-30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2065</a:t>
            </a:r>
            <a:r>
              <a:rPr dirty="0" sz="800" spc="-35">
                <a:latin typeface="Arial"/>
                <a:cs typeface="Arial"/>
              </a:rPr>
              <a:t> Target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Date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Retirement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Fund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became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available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for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purchase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on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March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120">
                <a:latin typeface="Arial"/>
                <a:cs typeface="Arial"/>
              </a:rPr>
              <a:t>27,</a:t>
            </a:r>
            <a:r>
              <a:rPr dirty="0" sz="800" spc="6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2020. </a:t>
            </a:r>
            <a:r>
              <a:rPr dirty="0" sz="800" spc="-20">
                <a:latin typeface="Arial"/>
                <a:cs typeface="Arial"/>
              </a:rPr>
              <a:t>2American</a:t>
            </a:r>
            <a:r>
              <a:rPr dirty="0" sz="800" spc="-40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Funds</a:t>
            </a:r>
            <a:r>
              <a:rPr dirty="0" sz="800" spc="-30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2060 </a:t>
            </a:r>
            <a:r>
              <a:rPr dirty="0" sz="800" spc="-35">
                <a:latin typeface="Arial"/>
                <a:cs typeface="Arial"/>
              </a:rPr>
              <a:t>Target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Date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Retirement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Fund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became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available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for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purchase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on</a:t>
            </a:r>
            <a:r>
              <a:rPr dirty="0" sz="800" spc="-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March </a:t>
            </a:r>
            <a:r>
              <a:rPr dirty="0" sz="800" spc="-120">
                <a:latin typeface="Arial"/>
                <a:cs typeface="Arial"/>
              </a:rPr>
              <a:t>27,</a:t>
            </a:r>
            <a:r>
              <a:rPr dirty="0" sz="800" spc="6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2015. </a:t>
            </a:r>
            <a:r>
              <a:rPr dirty="0" sz="800" spc="-20">
                <a:latin typeface="Arial"/>
                <a:cs typeface="Arial"/>
              </a:rPr>
              <a:t>3American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Funds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2055 </a:t>
            </a:r>
            <a:r>
              <a:rPr dirty="0" sz="800" spc="-35">
                <a:latin typeface="Arial"/>
                <a:cs typeface="Arial"/>
              </a:rPr>
              <a:t>Target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Date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Retirement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Fund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became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5">
                <a:latin typeface="Arial"/>
                <a:cs typeface="Arial"/>
              </a:rPr>
              <a:t>available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for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purchase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>
                <a:latin typeface="Arial"/>
                <a:cs typeface="Arial"/>
              </a:rPr>
              <a:t>on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20">
                <a:latin typeface="Arial"/>
                <a:cs typeface="Arial"/>
              </a:rPr>
              <a:t>February</a:t>
            </a:r>
            <a:r>
              <a:rPr dirty="0" sz="800" spc="-10">
                <a:latin typeface="Arial"/>
                <a:cs typeface="Arial"/>
              </a:rPr>
              <a:t> </a:t>
            </a:r>
            <a:r>
              <a:rPr dirty="0" sz="800" spc="-135">
                <a:latin typeface="Arial"/>
                <a:cs typeface="Arial"/>
              </a:rPr>
              <a:t>1,</a:t>
            </a:r>
            <a:r>
              <a:rPr dirty="0" sz="800" spc="-15">
                <a:latin typeface="Arial"/>
                <a:cs typeface="Arial"/>
              </a:rPr>
              <a:t> </a:t>
            </a:r>
            <a:r>
              <a:rPr dirty="0" sz="800" spc="-10">
                <a:latin typeface="Arial"/>
                <a:cs typeface="Arial"/>
              </a:rPr>
              <a:t>2010.</a:t>
            </a:r>
            <a:endParaRPr sz="800">
              <a:latin typeface="Arial"/>
              <a:cs typeface="Arial"/>
            </a:endParaRPr>
          </a:p>
          <a:p>
            <a:pPr>
              <a:lnSpc>
                <a:spcPct val="100000"/>
              </a:lnSpc>
            </a:pPr>
            <a:endParaRPr sz="1000">
              <a:latin typeface="Arial"/>
              <a:cs typeface="Arial"/>
            </a:endParaRPr>
          </a:p>
          <a:p>
            <a:pPr marL="12700" marR="5080">
              <a:lnSpc>
                <a:spcPct val="100000"/>
              </a:lnSpc>
              <a:spcBef>
                <a:spcPts val="580"/>
              </a:spcBef>
            </a:pPr>
            <a:r>
              <a:rPr dirty="0" sz="900">
                <a:latin typeface="Acumin Pro"/>
                <a:cs typeface="Acumin Pro"/>
              </a:rPr>
              <a:t>Investment</a:t>
            </a:r>
            <a:r>
              <a:rPr dirty="0" sz="900" spc="-2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results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assume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all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distributions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are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reinvested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and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reflect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applicable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fees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and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expenses.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When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applicable,</a:t>
            </a:r>
            <a:r>
              <a:rPr dirty="0" sz="900" spc="-10">
                <a:latin typeface="Acumin Pro"/>
                <a:cs typeface="Acumin Pro"/>
              </a:rPr>
              <a:t> investment </a:t>
            </a:r>
            <a:r>
              <a:rPr dirty="0" sz="900">
                <a:latin typeface="Acumin Pro"/>
                <a:cs typeface="Acumin Pro"/>
              </a:rPr>
              <a:t>results</a:t>
            </a:r>
            <a:r>
              <a:rPr dirty="0" sz="900" spc="-2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reflect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expense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reimbursements,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without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which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results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would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have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been</a:t>
            </a:r>
            <a:r>
              <a:rPr dirty="0" sz="900" spc="-10">
                <a:latin typeface="Acumin Pro"/>
                <a:cs typeface="Acumin Pro"/>
              </a:rPr>
              <a:t> lower.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expense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ratio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for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American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 spc="-10">
                <a:latin typeface="Acumin Pro"/>
                <a:cs typeface="Acumin Pro"/>
              </a:rPr>
              <a:t>Funds </a:t>
            </a:r>
            <a:r>
              <a:rPr dirty="0" sz="900">
                <a:latin typeface="Acumin Pro"/>
                <a:cs typeface="Acumin Pro"/>
              </a:rPr>
              <a:t>2065</a:t>
            </a:r>
            <a:r>
              <a:rPr dirty="0" sz="900" spc="-25">
                <a:latin typeface="Acumin Pro"/>
                <a:cs typeface="Acumin Pro"/>
              </a:rPr>
              <a:t> </a:t>
            </a:r>
            <a:r>
              <a:rPr dirty="0" sz="900" spc="-10">
                <a:latin typeface="Acumin Pro"/>
                <a:cs typeface="Acumin Pro"/>
              </a:rPr>
              <a:t>Target </a:t>
            </a:r>
            <a:r>
              <a:rPr dirty="0" sz="900">
                <a:latin typeface="Acumin Pro"/>
                <a:cs typeface="Acumin Pro"/>
              </a:rPr>
              <a:t>Date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Retirement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Fund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is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estimated.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investment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adviser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is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currently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reimbursing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portion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of</a:t>
            </a:r>
            <a:r>
              <a:rPr dirty="0" sz="900" spc="-1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other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expenses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 spc="-25">
                <a:latin typeface="Acumin Pro"/>
                <a:cs typeface="Acumin Pro"/>
              </a:rPr>
              <a:t>for </a:t>
            </a:r>
            <a:r>
              <a:rPr dirty="0" sz="900">
                <a:latin typeface="Acumin Pro"/>
                <a:cs typeface="Acumin Pro"/>
              </a:rPr>
              <a:t>American</a:t>
            </a:r>
            <a:r>
              <a:rPr dirty="0" sz="900" spc="-2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Funds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2065</a:t>
            </a:r>
            <a:r>
              <a:rPr dirty="0" sz="900" spc="-10">
                <a:latin typeface="Acumin Pro"/>
                <a:cs typeface="Acumin Pro"/>
              </a:rPr>
              <a:t> Target </a:t>
            </a:r>
            <a:r>
              <a:rPr dirty="0" sz="900">
                <a:latin typeface="Acumin Pro"/>
                <a:cs typeface="Acumin Pro"/>
              </a:rPr>
              <a:t>Date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Retirement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Fund.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Net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expense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ratios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reflect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reimbursement,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without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which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they</a:t>
            </a:r>
            <a:r>
              <a:rPr dirty="0" sz="900" spc="-10">
                <a:latin typeface="Acumin Pro"/>
                <a:cs typeface="Acumin Pro"/>
              </a:rPr>
              <a:t> would </a:t>
            </a:r>
            <a:r>
              <a:rPr dirty="0" sz="900">
                <a:latin typeface="Acumin Pro"/>
                <a:cs typeface="Acumin Pro"/>
              </a:rPr>
              <a:t>have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been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higher.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reimbursement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will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be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in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effect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through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least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January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31,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2021.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adviser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may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elect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its</a:t>
            </a:r>
            <a:r>
              <a:rPr dirty="0" sz="900" spc="-10">
                <a:latin typeface="Acumin Pro"/>
                <a:cs typeface="Acumin Pro"/>
              </a:rPr>
              <a:t> discretion</a:t>
            </a:r>
            <a:endParaRPr sz="900">
              <a:latin typeface="Acumin Pro"/>
              <a:cs typeface="Acumin Pro"/>
            </a:endParaRPr>
          </a:p>
          <a:p>
            <a:pPr marL="12700" marR="264795">
              <a:lnSpc>
                <a:spcPct val="100000"/>
              </a:lnSpc>
            </a:pPr>
            <a:r>
              <a:rPr dirty="0" sz="900">
                <a:latin typeface="Acumin Pro"/>
                <a:cs typeface="Acumin Pro"/>
              </a:rPr>
              <a:t>to</a:t>
            </a:r>
            <a:r>
              <a:rPr dirty="0" sz="900" spc="-2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extend,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modify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or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terminate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reimbursement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at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that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time.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Please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see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fund’s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most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recent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prospectus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for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details.</a:t>
            </a:r>
            <a:r>
              <a:rPr dirty="0" sz="900" spc="-5">
                <a:latin typeface="Acumin Pro"/>
                <a:cs typeface="Acumin Pro"/>
              </a:rPr>
              <a:t> </a:t>
            </a:r>
            <a:r>
              <a:rPr dirty="0" sz="900" spc="-25">
                <a:latin typeface="Acumin Pro"/>
                <a:cs typeface="Acumin Pro"/>
              </a:rPr>
              <a:t>The </a:t>
            </a:r>
            <a:r>
              <a:rPr dirty="0" sz="900">
                <a:latin typeface="Acumin Pro"/>
                <a:cs typeface="Acumin Pro"/>
              </a:rPr>
              <a:t>expense</a:t>
            </a:r>
            <a:r>
              <a:rPr dirty="0" sz="900" spc="-25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ratios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are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of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each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underlying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fund’s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prospectus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available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at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the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time</a:t>
            </a:r>
            <a:r>
              <a:rPr dirty="0" sz="900" spc="-10">
                <a:latin typeface="Acumin Pro"/>
                <a:cs typeface="Acumin Pro"/>
              </a:rPr>
              <a:t> </a:t>
            </a:r>
            <a:r>
              <a:rPr dirty="0" sz="900">
                <a:latin typeface="Acumin Pro"/>
                <a:cs typeface="Acumin Pro"/>
              </a:rPr>
              <a:t>of</a:t>
            </a:r>
            <a:r>
              <a:rPr dirty="0" sz="900" spc="-10">
                <a:latin typeface="Acumin Pro"/>
                <a:cs typeface="Acumin Pro"/>
              </a:rPr>
              <a:t> publication.</a:t>
            </a:r>
            <a:endParaRPr sz="900">
              <a:latin typeface="Acumin Pro"/>
              <a:cs typeface="Acumin Pro"/>
            </a:endParaRPr>
          </a:p>
        </p:txBody>
      </p:sp>
      <p:sp>
        <p:nvSpPr>
          <p:cNvPr id="11" name="object 11" descr=""/>
          <p:cNvSpPr txBox="1"/>
          <p:nvPr/>
        </p:nvSpPr>
        <p:spPr>
          <a:xfrm>
            <a:off x="0" y="8754123"/>
            <a:ext cx="4458970" cy="840740"/>
          </a:xfrm>
          <a:prstGeom prst="rect">
            <a:avLst/>
          </a:prstGeom>
          <a:solidFill>
            <a:srgbClr val="41AD49"/>
          </a:solidFill>
        </p:spPr>
        <p:txBody>
          <a:bodyPr wrap="square" lIns="0" tIns="125730" rIns="0" bIns="0" rtlCol="0" vert="horz">
            <a:spAutoFit/>
          </a:bodyPr>
          <a:lstStyle/>
          <a:p>
            <a:pPr marL="563880" marR="469900">
              <a:lnSpc>
                <a:spcPct val="138900"/>
              </a:lnSpc>
              <a:spcBef>
                <a:spcPts val="990"/>
              </a:spcBef>
            </a:pP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Click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here</a:t>
            </a:r>
            <a:r>
              <a:rPr dirty="0" sz="1200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our 401(k)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Summary Plan 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Description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Click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u="sng" sz="1200">
                <a:solidFill>
                  <a:srgbClr val="0078B8"/>
                </a:solidFill>
                <a:uFill>
                  <a:solidFill>
                    <a:srgbClr val="0078B8"/>
                  </a:solidFill>
                </a:uFill>
                <a:latin typeface="Acumin Pro"/>
                <a:cs typeface="Acumin Pro"/>
              </a:rPr>
              <a:t>here</a:t>
            </a:r>
            <a:r>
              <a:rPr dirty="0" sz="1200" spc="-5">
                <a:solidFill>
                  <a:srgbClr val="0078B8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for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our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Participant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Fee</a:t>
            </a:r>
            <a:r>
              <a:rPr dirty="0" sz="1200" spc="-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Disclosure</a:t>
            </a:r>
            <a:endParaRPr sz="1200">
              <a:latin typeface="Acumin Pro"/>
              <a:cs typeface="Acumin Pro"/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 descr=""/>
          <p:cNvGrpSpPr/>
          <p:nvPr/>
        </p:nvGrpSpPr>
        <p:grpSpPr>
          <a:xfrm>
            <a:off x="0" y="0"/>
            <a:ext cx="7772400" cy="10058400"/>
            <a:chOff x="0" y="0"/>
            <a:chExt cx="7772400" cy="10058400"/>
          </a:xfrm>
        </p:grpSpPr>
        <p:sp>
          <p:nvSpPr>
            <p:cNvPr id="3" name="object 3" descr=""/>
            <p:cNvSpPr/>
            <p:nvPr/>
          </p:nvSpPr>
          <p:spPr>
            <a:xfrm>
              <a:off x="0" y="0"/>
              <a:ext cx="7772400" cy="10058400"/>
            </a:xfrm>
            <a:custGeom>
              <a:avLst/>
              <a:gdLst/>
              <a:ahLst/>
              <a:cxnLst/>
              <a:rect l="l" t="t" r="r" b="b"/>
              <a:pathLst>
                <a:path w="7772400" h="10058400">
                  <a:moveTo>
                    <a:pt x="3188258" y="0"/>
                  </a:moveTo>
                  <a:lnTo>
                    <a:pt x="0" y="0"/>
                  </a:lnTo>
                  <a:lnTo>
                    <a:pt x="0" y="10058400"/>
                  </a:lnTo>
                  <a:lnTo>
                    <a:pt x="7772400" y="10058400"/>
                  </a:lnTo>
                  <a:lnTo>
                    <a:pt x="7772400" y="5869660"/>
                  </a:lnTo>
                  <a:lnTo>
                    <a:pt x="3188258" y="0"/>
                  </a:lnTo>
                  <a:close/>
                </a:path>
              </a:pathLst>
            </a:custGeom>
            <a:solidFill>
              <a:srgbClr val="344E5A"/>
            </a:solidFill>
          </p:spPr>
          <p:txBody>
            <a:bodyPr wrap="square" lIns="0" tIns="0" rIns="0" bIns="0" rtlCol="0"/>
            <a:lstStyle/>
            <a:p/>
          </p:txBody>
        </p:sp>
        <p:pic>
          <p:nvPicPr>
            <p:cNvPr id="4" name="object 4" descr="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0" y="914400"/>
              <a:ext cx="7772400" cy="3429000"/>
            </a:xfrm>
            <a:prstGeom prst="rect">
              <a:avLst/>
            </a:prstGeom>
          </p:spPr>
        </p:pic>
        <p:sp>
          <p:nvSpPr>
            <p:cNvPr id="5" name="object 5" descr=""/>
            <p:cNvSpPr/>
            <p:nvPr/>
          </p:nvSpPr>
          <p:spPr>
            <a:xfrm>
              <a:off x="769954" y="335279"/>
              <a:ext cx="937260" cy="0"/>
            </a:xfrm>
            <a:custGeom>
              <a:avLst/>
              <a:gdLst/>
              <a:ahLst/>
              <a:cxnLst/>
              <a:rect l="l" t="t" r="r" b="b"/>
              <a:pathLst>
                <a:path w="937260" h="0">
                  <a:moveTo>
                    <a:pt x="0" y="0"/>
                  </a:moveTo>
                  <a:lnTo>
                    <a:pt x="936926" y="0"/>
                  </a:lnTo>
                </a:path>
              </a:pathLst>
            </a:custGeom>
            <a:ln w="76200">
              <a:solidFill>
                <a:srgbClr val="41AD49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6" name="object 6" descr=""/>
            <p:cNvSpPr/>
            <p:nvPr/>
          </p:nvSpPr>
          <p:spPr>
            <a:xfrm>
              <a:off x="3635073" y="335279"/>
              <a:ext cx="3817620" cy="0"/>
            </a:xfrm>
            <a:custGeom>
              <a:avLst/>
              <a:gdLst/>
              <a:ahLst/>
              <a:cxnLst/>
              <a:rect l="l" t="t" r="r" b="b"/>
              <a:pathLst>
                <a:path w="3817620" h="0">
                  <a:moveTo>
                    <a:pt x="0" y="0"/>
                  </a:moveTo>
                  <a:lnTo>
                    <a:pt x="3817289" y="0"/>
                  </a:lnTo>
                </a:path>
              </a:pathLst>
            </a:custGeom>
            <a:ln w="76200">
              <a:solidFill>
                <a:srgbClr val="344E5A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7" name="object 7" descr=""/>
            <p:cNvSpPr/>
            <p:nvPr/>
          </p:nvSpPr>
          <p:spPr>
            <a:xfrm>
              <a:off x="1706880" y="335279"/>
              <a:ext cx="1905000" cy="0"/>
            </a:xfrm>
            <a:custGeom>
              <a:avLst/>
              <a:gdLst/>
              <a:ahLst/>
              <a:cxnLst/>
              <a:rect l="l" t="t" r="r" b="b"/>
              <a:pathLst>
                <a:path w="1905000" h="0">
                  <a:moveTo>
                    <a:pt x="0" y="0"/>
                  </a:moveTo>
                  <a:lnTo>
                    <a:pt x="1905000" y="0"/>
                  </a:lnTo>
                </a:path>
              </a:pathLst>
            </a:custGeom>
            <a:ln w="93023">
              <a:solidFill>
                <a:srgbClr val="6E97AB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  <p:sp>
        <p:nvSpPr>
          <p:cNvPr id="8" name="object 8" descr=""/>
          <p:cNvSpPr txBox="1"/>
          <p:nvPr/>
        </p:nvSpPr>
        <p:spPr>
          <a:xfrm>
            <a:off x="736836" y="4710426"/>
            <a:ext cx="2074545" cy="12827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30" b="1">
                <a:solidFill>
                  <a:srgbClr val="FFFFFF"/>
                </a:solidFill>
                <a:latin typeface="Arial"/>
                <a:cs typeface="Arial"/>
              </a:rPr>
              <a:t>Carrier</a:t>
            </a:r>
            <a:r>
              <a:rPr dirty="0" sz="2000" spc="-9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Contacts</a:t>
            </a:r>
            <a:endParaRPr sz="2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2220"/>
              </a:spcBef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Cigna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Health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&amp;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Dental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Member</a:t>
            </a:r>
            <a:r>
              <a:rPr dirty="0" sz="1100" spc="2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Services:</a:t>
            </a:r>
            <a:r>
              <a:rPr dirty="0" sz="1100" spc="3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1.800.244.6224</a:t>
            </a:r>
            <a:endParaRPr sz="1100">
              <a:latin typeface="Acumin Pro"/>
              <a:cs typeface="Acumin Pro"/>
            </a:endParaRPr>
          </a:p>
          <a:p>
            <a:pPr marL="12700" marR="5080">
              <a:lnSpc>
                <a:spcPct val="100000"/>
              </a:lnSpc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Behavioral</a:t>
            </a:r>
            <a:r>
              <a:rPr dirty="0" sz="1100" spc="-3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Health:</a:t>
            </a:r>
            <a:r>
              <a:rPr dirty="0" sz="1100" spc="-2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1.800.433.5768 </a:t>
            </a: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  <a:hlinkClick r:id="rId3"/>
              </a:rPr>
              <a:t>www.cigna.com</a:t>
            </a:r>
            <a:endParaRPr sz="1100">
              <a:latin typeface="Acumin Pro"/>
              <a:cs typeface="Acumin Pro"/>
            </a:endParaRPr>
          </a:p>
        </p:txBody>
      </p:sp>
      <p:sp>
        <p:nvSpPr>
          <p:cNvPr id="9" name="object 9" descr=""/>
          <p:cNvSpPr txBox="1"/>
          <p:nvPr/>
        </p:nvSpPr>
        <p:spPr>
          <a:xfrm>
            <a:off x="736836" y="6135366"/>
            <a:ext cx="2870200" cy="258826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Vision </a:t>
            </a:r>
            <a:r>
              <a:rPr dirty="0" sz="1100" spc="50" b="1">
                <a:solidFill>
                  <a:srgbClr val="FFFFFF"/>
                </a:solidFill>
                <a:latin typeface="Arial"/>
                <a:cs typeface="Arial"/>
              </a:rPr>
              <a:t>-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EyeMed</a:t>
            </a:r>
            <a:endParaRPr sz="1100">
              <a:latin typeface="Arial"/>
              <a:cs typeface="Arial"/>
            </a:endParaRPr>
          </a:p>
          <a:p>
            <a:pPr marL="12700" marR="840105">
              <a:lnSpc>
                <a:spcPct val="100000"/>
              </a:lnSpc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Member</a:t>
            </a:r>
            <a:r>
              <a:rPr dirty="0" sz="1100" spc="2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Services:</a:t>
            </a:r>
            <a:r>
              <a:rPr dirty="0" sz="1100" spc="3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1.866.299.1358 </a:t>
            </a: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  <a:hlinkClick r:id="rId4"/>
              </a:rPr>
              <a:t>www.eyemed.com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</a:pP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Mutual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Of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Omaha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50" b="1">
                <a:solidFill>
                  <a:srgbClr val="FFFFFF"/>
                </a:solidFill>
                <a:latin typeface="Arial"/>
                <a:cs typeface="Arial"/>
              </a:rPr>
              <a:t>-</a:t>
            </a:r>
            <a:r>
              <a:rPr dirty="0" sz="1100" spc="-1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Life/AD&amp;D/STD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and 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LTD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1.800.877.5176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  <a:hlinkClick r:id="rId5"/>
              </a:rPr>
              <a:t>www.MutualofOmaha.com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</a:pP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Colonial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Life </a:t>
            </a:r>
            <a:r>
              <a:rPr dirty="0" sz="1100" spc="50" b="1">
                <a:solidFill>
                  <a:srgbClr val="FFFFFF"/>
                </a:solidFill>
                <a:latin typeface="Arial"/>
                <a:cs typeface="Arial"/>
              </a:rPr>
              <a:t>-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Voluntary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Plans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1.978.807.3233</a:t>
            </a:r>
            <a:endParaRPr sz="1100">
              <a:latin typeface="Acumin Pro"/>
              <a:cs typeface="Acumin Pro"/>
            </a:endParaRPr>
          </a:p>
          <a:p>
            <a:pPr marL="12700">
              <a:lnSpc>
                <a:spcPct val="100000"/>
              </a:lnSpc>
            </a:pPr>
            <a:r>
              <a:rPr dirty="0" u="sng" sz="11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  <a:hlinkClick r:id="rId6"/>
              </a:rPr>
              <a:t>christopher.manzi@coloniallifesales.com</a:t>
            </a:r>
            <a:endParaRPr sz="1100">
              <a:latin typeface="Acumin Pro"/>
              <a:cs typeface="Acumin Pro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1100">
              <a:latin typeface="Acumin Pro"/>
              <a:cs typeface="Acumin Pro"/>
            </a:endParaRPr>
          </a:p>
          <a:p>
            <a:pPr algn="just" marL="12700" marR="645160">
              <a:lnSpc>
                <a:spcPct val="100000"/>
              </a:lnSpc>
            </a:pPr>
            <a:r>
              <a:rPr dirty="0" sz="1200" spc="-55" b="1">
                <a:solidFill>
                  <a:srgbClr val="FFFFFF"/>
                </a:solidFill>
                <a:latin typeface="Arial"/>
                <a:cs typeface="Arial"/>
              </a:rPr>
              <a:t>FSA</a:t>
            </a:r>
            <a:r>
              <a:rPr dirty="0" sz="12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50" b="1">
                <a:solidFill>
                  <a:srgbClr val="FFFFFF"/>
                </a:solidFill>
                <a:latin typeface="Arial"/>
                <a:cs typeface="Arial"/>
              </a:rPr>
              <a:t>&amp;</a:t>
            </a:r>
            <a:r>
              <a:rPr dirty="0" sz="1200" spc="-4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-35" b="1">
                <a:solidFill>
                  <a:srgbClr val="FFFFFF"/>
                </a:solidFill>
                <a:latin typeface="Arial"/>
                <a:cs typeface="Arial"/>
              </a:rPr>
              <a:t>HSA </a:t>
            </a:r>
            <a:r>
              <a:rPr dirty="0" sz="1200" spc="55" b="1">
                <a:solidFill>
                  <a:srgbClr val="FFFFFF"/>
                </a:solidFill>
                <a:latin typeface="Arial"/>
                <a:cs typeface="Arial"/>
              </a:rPr>
              <a:t>-</a:t>
            </a:r>
            <a:r>
              <a:rPr dirty="0" sz="1200" spc="-3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-25" b="1">
                <a:solidFill>
                  <a:srgbClr val="FFFFFF"/>
                </a:solidFill>
                <a:latin typeface="Arial"/>
                <a:cs typeface="Arial"/>
              </a:rPr>
              <a:t>Benefit</a:t>
            </a:r>
            <a:r>
              <a:rPr dirty="0" sz="1200" spc="-3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-10" b="1">
                <a:solidFill>
                  <a:srgbClr val="FFFFFF"/>
                </a:solidFill>
                <a:latin typeface="Arial"/>
                <a:cs typeface="Arial"/>
              </a:rPr>
              <a:t>Strategies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Member</a:t>
            </a:r>
            <a:r>
              <a:rPr dirty="0" sz="1200" spc="3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Services:</a:t>
            </a:r>
            <a:r>
              <a:rPr dirty="0" sz="1200" spc="3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1.888.401.3539 </a:t>
            </a:r>
            <a:r>
              <a:rPr dirty="0" u="sng" sz="12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  <a:hlinkClick r:id="rId7"/>
              </a:rPr>
              <a:t>www.benstrat.com</a:t>
            </a:r>
            <a:endParaRPr sz="1200">
              <a:latin typeface="Acumin Pro"/>
              <a:cs typeface="Acumin Pro"/>
            </a:endParaRPr>
          </a:p>
        </p:txBody>
      </p:sp>
      <p:sp>
        <p:nvSpPr>
          <p:cNvPr id="10" name="object 10" descr=""/>
          <p:cNvSpPr txBox="1"/>
          <p:nvPr/>
        </p:nvSpPr>
        <p:spPr>
          <a:xfrm>
            <a:off x="736836" y="8881105"/>
            <a:ext cx="2229485" cy="75692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200" spc="-50" b="1">
                <a:solidFill>
                  <a:srgbClr val="FFFFFF"/>
                </a:solidFill>
                <a:latin typeface="Arial"/>
                <a:cs typeface="Arial"/>
              </a:rPr>
              <a:t>EAP</a:t>
            </a:r>
            <a:r>
              <a:rPr dirty="0" sz="12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55" b="1">
                <a:solidFill>
                  <a:srgbClr val="FFFFFF"/>
                </a:solidFill>
                <a:latin typeface="Arial"/>
                <a:cs typeface="Arial"/>
              </a:rPr>
              <a:t>-</a:t>
            </a:r>
            <a:r>
              <a:rPr dirty="0" sz="12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FFFFFF"/>
                </a:solidFill>
                <a:latin typeface="Arial"/>
                <a:cs typeface="Arial"/>
              </a:rPr>
              <a:t>Mutual</a:t>
            </a:r>
            <a:r>
              <a:rPr dirty="0" sz="1200" spc="-3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-45" b="1">
                <a:solidFill>
                  <a:srgbClr val="FFFFFF"/>
                </a:solidFill>
                <a:latin typeface="Arial"/>
                <a:cs typeface="Arial"/>
              </a:rPr>
              <a:t>of</a:t>
            </a:r>
            <a:r>
              <a:rPr dirty="0" sz="1200" spc="-2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200" spc="-20" b="1">
                <a:solidFill>
                  <a:srgbClr val="FFFFFF"/>
                </a:solidFill>
                <a:latin typeface="Arial"/>
                <a:cs typeface="Arial"/>
              </a:rPr>
              <a:t>Omaha</a:t>
            </a:r>
            <a:endParaRPr sz="12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1.800.316.2796</a:t>
            </a:r>
            <a:endParaRPr sz="1200">
              <a:latin typeface="Acumin Pro"/>
              <a:cs typeface="Acumin Pro"/>
            </a:endParaRPr>
          </a:p>
          <a:p>
            <a:pPr marL="12700" marR="5080">
              <a:lnSpc>
                <a:spcPct val="100000"/>
              </a:lnSpc>
            </a:pP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Member</a:t>
            </a:r>
            <a:r>
              <a:rPr dirty="0" sz="1200" spc="30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>
                <a:solidFill>
                  <a:srgbClr val="FFFFFF"/>
                </a:solidFill>
                <a:latin typeface="Acumin Pro"/>
                <a:cs typeface="Acumin Pro"/>
              </a:rPr>
              <a:t>Services:</a:t>
            </a:r>
            <a:r>
              <a:rPr dirty="0" sz="1200" spc="3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200" spc="-10">
                <a:solidFill>
                  <a:srgbClr val="FFFFFF"/>
                </a:solidFill>
                <a:latin typeface="Acumin Pro"/>
                <a:cs typeface="Acumin Pro"/>
              </a:rPr>
              <a:t>1.888.401.3539 </a:t>
            </a:r>
            <a:r>
              <a:rPr dirty="0" u="sng" sz="1200" spc="-10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cumin Pro"/>
                <a:cs typeface="Acumin Pro"/>
                <a:hlinkClick r:id="rId8"/>
              </a:rPr>
              <a:t>www.mutualofomaha.com/eap</a:t>
            </a:r>
            <a:endParaRPr sz="1200">
              <a:latin typeface="Acumin Pro"/>
              <a:cs typeface="Acumin Pro"/>
            </a:endParaRPr>
          </a:p>
        </p:txBody>
      </p:sp>
      <p:sp>
        <p:nvSpPr>
          <p:cNvPr id="11" name="object 11" descr=""/>
          <p:cNvSpPr txBox="1"/>
          <p:nvPr/>
        </p:nvSpPr>
        <p:spPr>
          <a:xfrm>
            <a:off x="4455159" y="4710426"/>
            <a:ext cx="2660650" cy="128270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2000" spc="-50" b="1">
                <a:solidFill>
                  <a:srgbClr val="FFFFFF"/>
                </a:solidFill>
                <a:latin typeface="Arial"/>
                <a:cs typeface="Arial"/>
              </a:rPr>
              <a:t>Additional </a:t>
            </a:r>
            <a:r>
              <a:rPr dirty="0" sz="2000" spc="-10" b="1">
                <a:solidFill>
                  <a:srgbClr val="FFFFFF"/>
                </a:solidFill>
                <a:latin typeface="Arial"/>
                <a:cs typeface="Arial"/>
              </a:rPr>
              <a:t>Support</a:t>
            </a:r>
            <a:endParaRPr sz="2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2220"/>
              </a:spcBef>
            </a:pP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GreenPages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50" b="1">
                <a:solidFill>
                  <a:srgbClr val="FFFFFF"/>
                </a:solidFill>
                <a:latin typeface="Arial"/>
                <a:cs typeface="Arial"/>
              </a:rPr>
              <a:t>Technology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Solutions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People</a:t>
            </a:r>
            <a:r>
              <a:rPr dirty="0" sz="1100" spc="-15">
                <a:solidFill>
                  <a:srgbClr val="FFFFFF"/>
                </a:solidFill>
                <a:latin typeface="Acumin Pro"/>
                <a:cs typeface="Acumin Pro"/>
              </a:rPr>
              <a:t> </a:t>
            </a:r>
            <a:r>
              <a:rPr dirty="0" sz="1100">
                <a:solidFill>
                  <a:srgbClr val="FFFFFF"/>
                </a:solidFill>
                <a:latin typeface="Acumin Pro"/>
                <a:cs typeface="Acumin Pro"/>
              </a:rPr>
              <a:t>&amp;</a:t>
            </a:r>
            <a:r>
              <a:rPr dirty="0" sz="1100" spc="-10">
                <a:solidFill>
                  <a:srgbClr val="FFFFFF"/>
                </a:solidFill>
                <a:latin typeface="Acumin Pro"/>
                <a:cs typeface="Acumin Pro"/>
              </a:rPr>
              <a:t> Culture</a:t>
            </a:r>
            <a:endParaRPr sz="1100">
              <a:latin typeface="Acumin Pro"/>
              <a:cs typeface="Acumin Pro"/>
            </a:endParaRPr>
          </a:p>
          <a:p>
            <a:pPr marL="12700" marR="5080">
              <a:lnSpc>
                <a:spcPct val="100000"/>
              </a:lnSpc>
            </a:pP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Mackenzie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Armendariz </a:t>
            </a:r>
            <a:r>
              <a:rPr dirty="0" u="sng" sz="1100" spc="-30" b="1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rial"/>
                <a:cs typeface="Arial"/>
                <a:hlinkClick r:id="rId9"/>
              </a:rPr>
              <a:t>Mackenzie.armendariz@greenpages.com</a:t>
            </a:r>
            <a:endParaRPr sz="1100">
              <a:latin typeface="Arial"/>
              <a:cs typeface="Arial"/>
            </a:endParaRPr>
          </a:p>
        </p:txBody>
      </p:sp>
      <p:sp>
        <p:nvSpPr>
          <p:cNvPr id="12" name="object 12" descr=""/>
          <p:cNvSpPr txBox="1"/>
          <p:nvPr/>
        </p:nvSpPr>
        <p:spPr>
          <a:xfrm>
            <a:off x="4455159" y="6135366"/>
            <a:ext cx="2248535" cy="69596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 marR="969010">
              <a:lnSpc>
                <a:spcPct val="100000"/>
              </a:lnSpc>
              <a:spcBef>
                <a:spcPts val="100"/>
              </a:spcBef>
            </a:pPr>
            <a:r>
              <a:rPr dirty="0" sz="1100" spc="-70" b="1">
                <a:solidFill>
                  <a:srgbClr val="FFFFFF"/>
                </a:solidFill>
                <a:latin typeface="Arial"/>
                <a:cs typeface="Arial"/>
              </a:rPr>
              <a:t>Todd</a:t>
            </a:r>
            <a:r>
              <a:rPr dirty="0" sz="110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Fitzgerald </a:t>
            </a: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Benefits</a:t>
            </a:r>
            <a:r>
              <a:rPr dirty="0" sz="1100" spc="-2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Consultant </a:t>
            </a:r>
            <a:r>
              <a:rPr dirty="0" sz="1100" spc="-55" b="1">
                <a:solidFill>
                  <a:srgbClr val="FFFFFF"/>
                </a:solidFill>
                <a:latin typeface="Arial"/>
                <a:cs typeface="Arial"/>
              </a:rPr>
              <a:t>Cross</a:t>
            </a:r>
            <a:r>
              <a:rPr dirty="0" sz="1100" spc="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Insurance</a:t>
            </a:r>
            <a:endParaRPr sz="11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dirty="0" u="sng" sz="1100" spc="-40" b="1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rial"/>
                <a:cs typeface="Arial"/>
                <a:hlinkClick r:id="rId10"/>
              </a:rPr>
              <a:t>Todd.Fitzgerald@crossagency.com</a:t>
            </a:r>
            <a:endParaRPr sz="1100">
              <a:latin typeface="Arial"/>
              <a:cs typeface="Arial"/>
            </a:endParaRPr>
          </a:p>
        </p:txBody>
      </p:sp>
      <p:sp>
        <p:nvSpPr>
          <p:cNvPr id="13" name="object 13" descr=""/>
          <p:cNvSpPr txBox="1"/>
          <p:nvPr/>
        </p:nvSpPr>
        <p:spPr>
          <a:xfrm>
            <a:off x="4455159" y="6973566"/>
            <a:ext cx="1991995" cy="695960"/>
          </a:xfrm>
          <a:prstGeom prst="rect">
            <a:avLst/>
          </a:prstGeom>
        </p:spPr>
        <p:txBody>
          <a:bodyPr wrap="square" lIns="0" tIns="12700" rIns="0" bIns="0" rtlCol="0" vert="horz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 sz="1100" spc="-30" b="1">
                <a:solidFill>
                  <a:srgbClr val="FFFFFF"/>
                </a:solidFill>
                <a:latin typeface="Arial"/>
                <a:cs typeface="Arial"/>
              </a:rPr>
              <a:t>Sherri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Blais</a:t>
            </a:r>
            <a:endParaRPr sz="1100">
              <a:latin typeface="Arial"/>
              <a:cs typeface="Arial"/>
            </a:endParaRPr>
          </a:p>
          <a:p>
            <a:pPr marL="12700" marR="5080">
              <a:lnSpc>
                <a:spcPct val="100000"/>
              </a:lnSpc>
            </a:pP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Senior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35" b="1">
                <a:solidFill>
                  <a:srgbClr val="FFFFFF"/>
                </a:solidFill>
                <a:latin typeface="Arial"/>
                <a:cs typeface="Arial"/>
              </a:rPr>
              <a:t>Account</a:t>
            </a:r>
            <a:r>
              <a:rPr dirty="0" sz="1100" spc="-2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Manager</a:t>
            </a:r>
            <a:r>
              <a:rPr dirty="0" sz="1100" spc="500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55" b="1">
                <a:solidFill>
                  <a:srgbClr val="FFFFFF"/>
                </a:solidFill>
                <a:latin typeface="Arial"/>
                <a:cs typeface="Arial"/>
              </a:rPr>
              <a:t>Cross</a:t>
            </a:r>
            <a:r>
              <a:rPr dirty="0" sz="1100" spc="5" b="1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dirty="0" sz="1100" spc="-10" b="1">
                <a:solidFill>
                  <a:srgbClr val="FFFFFF"/>
                </a:solidFill>
                <a:latin typeface="Arial"/>
                <a:cs typeface="Arial"/>
              </a:rPr>
              <a:t>Insurance </a:t>
            </a:r>
            <a:r>
              <a:rPr dirty="0" u="sng" sz="1100" spc="-45" b="1">
                <a:solidFill>
                  <a:srgbClr val="FFFFFF"/>
                </a:solidFill>
                <a:uFill>
                  <a:solidFill>
                    <a:srgbClr val="FFFFFF"/>
                  </a:solidFill>
                </a:uFill>
                <a:latin typeface="Arial"/>
                <a:cs typeface="Arial"/>
                <a:hlinkClick r:id="rId11"/>
              </a:rPr>
              <a:t>Sherri.Blais@crossagency.com</a:t>
            </a:r>
            <a:endParaRPr sz="1100">
              <a:latin typeface="Arial"/>
              <a:cs typeface="Arial"/>
            </a:endParaRPr>
          </a:p>
        </p:txBody>
      </p:sp>
      <p:grpSp>
        <p:nvGrpSpPr>
          <p:cNvPr id="14" name="object 14" descr=""/>
          <p:cNvGrpSpPr/>
          <p:nvPr/>
        </p:nvGrpSpPr>
        <p:grpSpPr>
          <a:xfrm>
            <a:off x="388616" y="5445754"/>
            <a:ext cx="3896360" cy="3780790"/>
            <a:chOff x="388616" y="5445754"/>
            <a:chExt cx="3896360" cy="3780790"/>
          </a:xfrm>
        </p:grpSpPr>
        <p:sp>
          <p:nvSpPr>
            <p:cNvPr id="15" name="object 15" descr=""/>
            <p:cNvSpPr/>
            <p:nvPr/>
          </p:nvSpPr>
          <p:spPr>
            <a:xfrm>
              <a:off x="398141" y="5455279"/>
              <a:ext cx="172085" cy="180340"/>
            </a:xfrm>
            <a:custGeom>
              <a:avLst/>
              <a:gdLst/>
              <a:ahLst/>
              <a:cxnLst/>
              <a:rect l="l" t="t" r="r" b="b"/>
              <a:pathLst>
                <a:path w="172084" h="180339">
                  <a:moveTo>
                    <a:pt x="86042" y="180035"/>
                  </a:moveTo>
                  <a:lnTo>
                    <a:pt x="119535" y="172960"/>
                  </a:lnTo>
                  <a:lnTo>
                    <a:pt x="146885" y="153666"/>
                  </a:lnTo>
                  <a:lnTo>
                    <a:pt x="165323" y="125053"/>
                  </a:lnTo>
                  <a:lnTo>
                    <a:pt x="172085" y="90017"/>
                  </a:lnTo>
                  <a:lnTo>
                    <a:pt x="165323" y="54981"/>
                  </a:lnTo>
                  <a:lnTo>
                    <a:pt x="146885" y="26368"/>
                  </a:lnTo>
                  <a:lnTo>
                    <a:pt x="119535" y="7075"/>
                  </a:lnTo>
                  <a:lnTo>
                    <a:pt x="86042" y="0"/>
                  </a:lnTo>
                  <a:lnTo>
                    <a:pt x="52549" y="7075"/>
                  </a:lnTo>
                  <a:lnTo>
                    <a:pt x="25199" y="26368"/>
                  </a:lnTo>
                  <a:lnTo>
                    <a:pt x="6761" y="54981"/>
                  </a:lnTo>
                  <a:lnTo>
                    <a:pt x="0" y="90017"/>
                  </a:lnTo>
                  <a:lnTo>
                    <a:pt x="6761" y="125053"/>
                  </a:lnTo>
                  <a:lnTo>
                    <a:pt x="25199" y="153666"/>
                  </a:lnTo>
                  <a:lnTo>
                    <a:pt x="52549" y="172960"/>
                  </a:lnTo>
                  <a:lnTo>
                    <a:pt x="86042" y="180035"/>
                  </a:lnTo>
                  <a:close/>
                </a:path>
              </a:pathLst>
            </a:custGeom>
            <a:ln w="1905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16" name="object 16" descr=""/>
            <p:cNvSpPr/>
            <p:nvPr/>
          </p:nvSpPr>
          <p:spPr>
            <a:xfrm>
              <a:off x="398141" y="6217279"/>
              <a:ext cx="172085" cy="180340"/>
            </a:xfrm>
            <a:custGeom>
              <a:avLst/>
              <a:gdLst/>
              <a:ahLst/>
              <a:cxnLst/>
              <a:rect l="l" t="t" r="r" b="b"/>
              <a:pathLst>
                <a:path w="172084" h="180339">
                  <a:moveTo>
                    <a:pt x="86042" y="180035"/>
                  </a:moveTo>
                  <a:lnTo>
                    <a:pt x="119535" y="172960"/>
                  </a:lnTo>
                  <a:lnTo>
                    <a:pt x="146885" y="153666"/>
                  </a:lnTo>
                  <a:lnTo>
                    <a:pt x="165323" y="125053"/>
                  </a:lnTo>
                  <a:lnTo>
                    <a:pt x="172085" y="90017"/>
                  </a:lnTo>
                  <a:lnTo>
                    <a:pt x="165323" y="54981"/>
                  </a:lnTo>
                  <a:lnTo>
                    <a:pt x="146885" y="26368"/>
                  </a:lnTo>
                  <a:lnTo>
                    <a:pt x="119535" y="7075"/>
                  </a:lnTo>
                  <a:lnTo>
                    <a:pt x="86042" y="0"/>
                  </a:lnTo>
                  <a:lnTo>
                    <a:pt x="52549" y="7075"/>
                  </a:lnTo>
                  <a:lnTo>
                    <a:pt x="25199" y="26368"/>
                  </a:lnTo>
                  <a:lnTo>
                    <a:pt x="6761" y="54981"/>
                  </a:lnTo>
                  <a:lnTo>
                    <a:pt x="0" y="90017"/>
                  </a:lnTo>
                  <a:lnTo>
                    <a:pt x="6761" y="125053"/>
                  </a:lnTo>
                  <a:lnTo>
                    <a:pt x="25199" y="153666"/>
                  </a:lnTo>
                  <a:lnTo>
                    <a:pt x="52549" y="172960"/>
                  </a:lnTo>
                  <a:lnTo>
                    <a:pt x="86042" y="180035"/>
                  </a:lnTo>
                  <a:close/>
                </a:path>
              </a:pathLst>
            </a:custGeom>
            <a:ln w="1905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17" name="object 17" descr=""/>
            <p:cNvSpPr/>
            <p:nvPr/>
          </p:nvSpPr>
          <p:spPr>
            <a:xfrm>
              <a:off x="398141" y="7024039"/>
              <a:ext cx="172085" cy="180340"/>
            </a:xfrm>
            <a:custGeom>
              <a:avLst/>
              <a:gdLst/>
              <a:ahLst/>
              <a:cxnLst/>
              <a:rect l="l" t="t" r="r" b="b"/>
              <a:pathLst>
                <a:path w="172084" h="180340">
                  <a:moveTo>
                    <a:pt x="86042" y="180035"/>
                  </a:moveTo>
                  <a:lnTo>
                    <a:pt x="119535" y="172960"/>
                  </a:lnTo>
                  <a:lnTo>
                    <a:pt x="146885" y="153666"/>
                  </a:lnTo>
                  <a:lnTo>
                    <a:pt x="165323" y="125053"/>
                  </a:lnTo>
                  <a:lnTo>
                    <a:pt x="172085" y="90017"/>
                  </a:lnTo>
                  <a:lnTo>
                    <a:pt x="165323" y="54981"/>
                  </a:lnTo>
                  <a:lnTo>
                    <a:pt x="146885" y="26368"/>
                  </a:lnTo>
                  <a:lnTo>
                    <a:pt x="119535" y="7075"/>
                  </a:lnTo>
                  <a:lnTo>
                    <a:pt x="86042" y="0"/>
                  </a:lnTo>
                  <a:lnTo>
                    <a:pt x="52549" y="7075"/>
                  </a:lnTo>
                  <a:lnTo>
                    <a:pt x="25199" y="26368"/>
                  </a:lnTo>
                  <a:lnTo>
                    <a:pt x="6761" y="54981"/>
                  </a:lnTo>
                  <a:lnTo>
                    <a:pt x="0" y="90017"/>
                  </a:lnTo>
                  <a:lnTo>
                    <a:pt x="6761" y="125053"/>
                  </a:lnTo>
                  <a:lnTo>
                    <a:pt x="25199" y="153666"/>
                  </a:lnTo>
                  <a:lnTo>
                    <a:pt x="52549" y="172960"/>
                  </a:lnTo>
                  <a:lnTo>
                    <a:pt x="86042" y="180035"/>
                  </a:lnTo>
                  <a:close/>
                </a:path>
              </a:pathLst>
            </a:custGeom>
            <a:ln w="1905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18" name="object 18" descr=""/>
            <p:cNvSpPr/>
            <p:nvPr/>
          </p:nvSpPr>
          <p:spPr>
            <a:xfrm>
              <a:off x="398141" y="7649837"/>
              <a:ext cx="172085" cy="180340"/>
            </a:xfrm>
            <a:custGeom>
              <a:avLst/>
              <a:gdLst/>
              <a:ahLst/>
              <a:cxnLst/>
              <a:rect l="l" t="t" r="r" b="b"/>
              <a:pathLst>
                <a:path w="172084" h="180340">
                  <a:moveTo>
                    <a:pt x="86042" y="180035"/>
                  </a:moveTo>
                  <a:lnTo>
                    <a:pt x="119535" y="172960"/>
                  </a:lnTo>
                  <a:lnTo>
                    <a:pt x="146885" y="153666"/>
                  </a:lnTo>
                  <a:lnTo>
                    <a:pt x="165323" y="125053"/>
                  </a:lnTo>
                  <a:lnTo>
                    <a:pt x="172085" y="90017"/>
                  </a:lnTo>
                  <a:lnTo>
                    <a:pt x="165323" y="54981"/>
                  </a:lnTo>
                  <a:lnTo>
                    <a:pt x="146885" y="26368"/>
                  </a:lnTo>
                  <a:lnTo>
                    <a:pt x="119535" y="7075"/>
                  </a:lnTo>
                  <a:lnTo>
                    <a:pt x="86042" y="0"/>
                  </a:lnTo>
                  <a:lnTo>
                    <a:pt x="52549" y="7075"/>
                  </a:lnTo>
                  <a:lnTo>
                    <a:pt x="25199" y="26368"/>
                  </a:lnTo>
                  <a:lnTo>
                    <a:pt x="6761" y="54981"/>
                  </a:lnTo>
                  <a:lnTo>
                    <a:pt x="0" y="90017"/>
                  </a:lnTo>
                  <a:lnTo>
                    <a:pt x="6761" y="125053"/>
                  </a:lnTo>
                  <a:lnTo>
                    <a:pt x="25199" y="153666"/>
                  </a:lnTo>
                  <a:lnTo>
                    <a:pt x="52549" y="172960"/>
                  </a:lnTo>
                  <a:lnTo>
                    <a:pt x="86042" y="180035"/>
                  </a:lnTo>
                  <a:close/>
                </a:path>
              </a:pathLst>
            </a:custGeom>
            <a:ln w="1905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19" name="object 19" descr=""/>
            <p:cNvSpPr/>
            <p:nvPr/>
          </p:nvSpPr>
          <p:spPr>
            <a:xfrm>
              <a:off x="398141" y="8305152"/>
              <a:ext cx="172085" cy="180340"/>
            </a:xfrm>
            <a:custGeom>
              <a:avLst/>
              <a:gdLst/>
              <a:ahLst/>
              <a:cxnLst/>
              <a:rect l="l" t="t" r="r" b="b"/>
              <a:pathLst>
                <a:path w="172084" h="180340">
                  <a:moveTo>
                    <a:pt x="86042" y="180035"/>
                  </a:moveTo>
                  <a:lnTo>
                    <a:pt x="119535" y="172960"/>
                  </a:lnTo>
                  <a:lnTo>
                    <a:pt x="146885" y="153666"/>
                  </a:lnTo>
                  <a:lnTo>
                    <a:pt x="165323" y="125053"/>
                  </a:lnTo>
                  <a:lnTo>
                    <a:pt x="172085" y="90017"/>
                  </a:lnTo>
                  <a:lnTo>
                    <a:pt x="165323" y="54981"/>
                  </a:lnTo>
                  <a:lnTo>
                    <a:pt x="146885" y="26368"/>
                  </a:lnTo>
                  <a:lnTo>
                    <a:pt x="119535" y="7075"/>
                  </a:lnTo>
                  <a:lnTo>
                    <a:pt x="86042" y="0"/>
                  </a:lnTo>
                  <a:lnTo>
                    <a:pt x="52549" y="7075"/>
                  </a:lnTo>
                  <a:lnTo>
                    <a:pt x="25199" y="26368"/>
                  </a:lnTo>
                  <a:lnTo>
                    <a:pt x="6761" y="54981"/>
                  </a:lnTo>
                  <a:lnTo>
                    <a:pt x="0" y="90017"/>
                  </a:lnTo>
                  <a:lnTo>
                    <a:pt x="6761" y="125053"/>
                  </a:lnTo>
                  <a:lnTo>
                    <a:pt x="25199" y="153666"/>
                  </a:lnTo>
                  <a:lnTo>
                    <a:pt x="52549" y="172960"/>
                  </a:lnTo>
                  <a:lnTo>
                    <a:pt x="86042" y="180035"/>
                  </a:lnTo>
                  <a:close/>
                </a:path>
              </a:pathLst>
            </a:custGeom>
            <a:ln w="1905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0" name="object 20" descr=""/>
            <p:cNvSpPr/>
            <p:nvPr/>
          </p:nvSpPr>
          <p:spPr>
            <a:xfrm>
              <a:off x="398141" y="9036679"/>
              <a:ext cx="172085" cy="180340"/>
            </a:xfrm>
            <a:custGeom>
              <a:avLst/>
              <a:gdLst/>
              <a:ahLst/>
              <a:cxnLst/>
              <a:rect l="l" t="t" r="r" b="b"/>
              <a:pathLst>
                <a:path w="172084" h="180340">
                  <a:moveTo>
                    <a:pt x="86042" y="180035"/>
                  </a:moveTo>
                  <a:lnTo>
                    <a:pt x="119535" y="172960"/>
                  </a:lnTo>
                  <a:lnTo>
                    <a:pt x="146885" y="153666"/>
                  </a:lnTo>
                  <a:lnTo>
                    <a:pt x="165323" y="125053"/>
                  </a:lnTo>
                  <a:lnTo>
                    <a:pt x="172085" y="90017"/>
                  </a:lnTo>
                  <a:lnTo>
                    <a:pt x="165323" y="54981"/>
                  </a:lnTo>
                  <a:lnTo>
                    <a:pt x="146885" y="26368"/>
                  </a:lnTo>
                  <a:lnTo>
                    <a:pt x="119535" y="7075"/>
                  </a:lnTo>
                  <a:lnTo>
                    <a:pt x="86042" y="0"/>
                  </a:lnTo>
                  <a:lnTo>
                    <a:pt x="52549" y="7075"/>
                  </a:lnTo>
                  <a:lnTo>
                    <a:pt x="25199" y="26368"/>
                  </a:lnTo>
                  <a:lnTo>
                    <a:pt x="6761" y="54981"/>
                  </a:lnTo>
                  <a:lnTo>
                    <a:pt x="0" y="90017"/>
                  </a:lnTo>
                  <a:lnTo>
                    <a:pt x="6761" y="125053"/>
                  </a:lnTo>
                  <a:lnTo>
                    <a:pt x="25199" y="153666"/>
                  </a:lnTo>
                  <a:lnTo>
                    <a:pt x="52549" y="172960"/>
                  </a:lnTo>
                  <a:lnTo>
                    <a:pt x="86042" y="180035"/>
                  </a:lnTo>
                  <a:close/>
                </a:path>
              </a:pathLst>
            </a:custGeom>
            <a:ln w="1905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1" name="object 21" descr=""/>
            <p:cNvSpPr/>
            <p:nvPr/>
          </p:nvSpPr>
          <p:spPr>
            <a:xfrm>
              <a:off x="4096698" y="7225879"/>
              <a:ext cx="179070" cy="179070"/>
            </a:xfrm>
            <a:custGeom>
              <a:avLst/>
              <a:gdLst/>
              <a:ahLst/>
              <a:cxnLst/>
              <a:rect l="l" t="t" r="r" b="b"/>
              <a:pathLst>
                <a:path w="179070" h="179070">
                  <a:moveTo>
                    <a:pt x="89408" y="178815"/>
                  </a:moveTo>
                  <a:lnTo>
                    <a:pt x="124209" y="171791"/>
                  </a:lnTo>
                  <a:lnTo>
                    <a:pt x="152628" y="152633"/>
                  </a:lnTo>
                  <a:lnTo>
                    <a:pt x="171789" y="124214"/>
                  </a:lnTo>
                  <a:lnTo>
                    <a:pt x="178816" y="89407"/>
                  </a:lnTo>
                  <a:lnTo>
                    <a:pt x="171789" y="54606"/>
                  </a:lnTo>
                  <a:lnTo>
                    <a:pt x="152628" y="26187"/>
                  </a:lnTo>
                  <a:lnTo>
                    <a:pt x="124209" y="7026"/>
                  </a:lnTo>
                  <a:lnTo>
                    <a:pt x="89408" y="0"/>
                  </a:lnTo>
                  <a:lnTo>
                    <a:pt x="54606" y="7026"/>
                  </a:lnTo>
                  <a:lnTo>
                    <a:pt x="26187" y="26187"/>
                  </a:lnTo>
                  <a:lnTo>
                    <a:pt x="7026" y="54606"/>
                  </a:lnTo>
                  <a:lnTo>
                    <a:pt x="0" y="89407"/>
                  </a:lnTo>
                  <a:lnTo>
                    <a:pt x="7026" y="124214"/>
                  </a:lnTo>
                  <a:lnTo>
                    <a:pt x="26187" y="152633"/>
                  </a:lnTo>
                  <a:lnTo>
                    <a:pt x="54606" y="171791"/>
                  </a:lnTo>
                  <a:lnTo>
                    <a:pt x="89408" y="178815"/>
                  </a:lnTo>
                  <a:close/>
                </a:path>
              </a:pathLst>
            </a:custGeom>
            <a:ln w="18923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2" name="object 22" descr=""/>
            <p:cNvSpPr/>
            <p:nvPr/>
          </p:nvSpPr>
          <p:spPr>
            <a:xfrm>
              <a:off x="4096698" y="6415721"/>
              <a:ext cx="179070" cy="179070"/>
            </a:xfrm>
            <a:custGeom>
              <a:avLst/>
              <a:gdLst/>
              <a:ahLst/>
              <a:cxnLst/>
              <a:rect l="l" t="t" r="r" b="b"/>
              <a:pathLst>
                <a:path w="179070" h="179070">
                  <a:moveTo>
                    <a:pt x="89408" y="178815"/>
                  </a:moveTo>
                  <a:lnTo>
                    <a:pt x="124209" y="171791"/>
                  </a:lnTo>
                  <a:lnTo>
                    <a:pt x="152628" y="152633"/>
                  </a:lnTo>
                  <a:lnTo>
                    <a:pt x="171789" y="124214"/>
                  </a:lnTo>
                  <a:lnTo>
                    <a:pt x="178816" y="89407"/>
                  </a:lnTo>
                  <a:lnTo>
                    <a:pt x="171789" y="54606"/>
                  </a:lnTo>
                  <a:lnTo>
                    <a:pt x="152628" y="26187"/>
                  </a:lnTo>
                  <a:lnTo>
                    <a:pt x="124209" y="7026"/>
                  </a:lnTo>
                  <a:lnTo>
                    <a:pt x="89408" y="0"/>
                  </a:lnTo>
                  <a:lnTo>
                    <a:pt x="54606" y="7026"/>
                  </a:lnTo>
                  <a:lnTo>
                    <a:pt x="26187" y="26187"/>
                  </a:lnTo>
                  <a:lnTo>
                    <a:pt x="7026" y="54606"/>
                  </a:lnTo>
                  <a:lnTo>
                    <a:pt x="0" y="89407"/>
                  </a:lnTo>
                  <a:lnTo>
                    <a:pt x="7026" y="124214"/>
                  </a:lnTo>
                  <a:lnTo>
                    <a:pt x="26187" y="152633"/>
                  </a:lnTo>
                  <a:lnTo>
                    <a:pt x="54606" y="171791"/>
                  </a:lnTo>
                  <a:lnTo>
                    <a:pt x="89408" y="178815"/>
                  </a:lnTo>
                  <a:close/>
                </a:path>
              </a:pathLst>
            </a:custGeom>
            <a:ln w="18923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3" name="object 23" descr=""/>
            <p:cNvSpPr/>
            <p:nvPr/>
          </p:nvSpPr>
          <p:spPr>
            <a:xfrm>
              <a:off x="4081085" y="5485706"/>
              <a:ext cx="179070" cy="179070"/>
            </a:xfrm>
            <a:custGeom>
              <a:avLst/>
              <a:gdLst/>
              <a:ahLst/>
              <a:cxnLst/>
              <a:rect l="l" t="t" r="r" b="b"/>
              <a:pathLst>
                <a:path w="179070" h="179070">
                  <a:moveTo>
                    <a:pt x="89408" y="178815"/>
                  </a:moveTo>
                  <a:lnTo>
                    <a:pt x="124209" y="171791"/>
                  </a:lnTo>
                  <a:lnTo>
                    <a:pt x="152628" y="152633"/>
                  </a:lnTo>
                  <a:lnTo>
                    <a:pt x="171789" y="124214"/>
                  </a:lnTo>
                  <a:lnTo>
                    <a:pt x="178816" y="89407"/>
                  </a:lnTo>
                  <a:lnTo>
                    <a:pt x="171789" y="54606"/>
                  </a:lnTo>
                  <a:lnTo>
                    <a:pt x="152628" y="26187"/>
                  </a:lnTo>
                  <a:lnTo>
                    <a:pt x="124209" y="7026"/>
                  </a:lnTo>
                  <a:lnTo>
                    <a:pt x="89408" y="0"/>
                  </a:lnTo>
                  <a:lnTo>
                    <a:pt x="54606" y="7026"/>
                  </a:lnTo>
                  <a:lnTo>
                    <a:pt x="26187" y="26187"/>
                  </a:lnTo>
                  <a:lnTo>
                    <a:pt x="7026" y="54606"/>
                  </a:lnTo>
                  <a:lnTo>
                    <a:pt x="0" y="89407"/>
                  </a:lnTo>
                  <a:lnTo>
                    <a:pt x="7026" y="124214"/>
                  </a:lnTo>
                  <a:lnTo>
                    <a:pt x="26187" y="152633"/>
                  </a:lnTo>
                  <a:lnTo>
                    <a:pt x="54606" y="171791"/>
                  </a:lnTo>
                  <a:lnTo>
                    <a:pt x="89408" y="178815"/>
                  </a:lnTo>
                  <a:close/>
                </a:path>
              </a:pathLst>
            </a:custGeom>
            <a:ln w="18923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4" name="object 24" descr=""/>
            <p:cNvSpPr/>
            <p:nvPr/>
          </p:nvSpPr>
          <p:spPr>
            <a:xfrm>
              <a:off x="433061" y="5512814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5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5" name="object 25" descr=""/>
            <p:cNvSpPr/>
            <p:nvPr/>
          </p:nvSpPr>
          <p:spPr>
            <a:xfrm>
              <a:off x="487680" y="5546948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59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6" name="object 26" descr=""/>
            <p:cNvSpPr/>
            <p:nvPr/>
          </p:nvSpPr>
          <p:spPr>
            <a:xfrm>
              <a:off x="434992" y="6276550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5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7" name="object 27" descr=""/>
            <p:cNvSpPr/>
            <p:nvPr/>
          </p:nvSpPr>
          <p:spPr>
            <a:xfrm>
              <a:off x="489611" y="6310684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59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8" name="object 28" descr=""/>
            <p:cNvSpPr/>
            <p:nvPr/>
          </p:nvSpPr>
          <p:spPr>
            <a:xfrm>
              <a:off x="431919" y="7080470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4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29" name="object 29" descr=""/>
            <p:cNvSpPr/>
            <p:nvPr/>
          </p:nvSpPr>
          <p:spPr>
            <a:xfrm>
              <a:off x="486538" y="7114604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59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0" name="object 30" descr=""/>
            <p:cNvSpPr/>
            <p:nvPr/>
          </p:nvSpPr>
          <p:spPr>
            <a:xfrm>
              <a:off x="434992" y="7712939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4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1" name="object 31" descr=""/>
            <p:cNvSpPr/>
            <p:nvPr/>
          </p:nvSpPr>
          <p:spPr>
            <a:xfrm>
              <a:off x="489611" y="7747074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59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2" name="object 32" descr=""/>
            <p:cNvSpPr/>
            <p:nvPr/>
          </p:nvSpPr>
          <p:spPr>
            <a:xfrm>
              <a:off x="434992" y="8364435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4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3" name="object 33" descr=""/>
            <p:cNvSpPr/>
            <p:nvPr/>
          </p:nvSpPr>
          <p:spPr>
            <a:xfrm>
              <a:off x="489611" y="8398569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59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4" name="object 34" descr=""/>
            <p:cNvSpPr/>
            <p:nvPr/>
          </p:nvSpPr>
          <p:spPr>
            <a:xfrm>
              <a:off x="434992" y="9095950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4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5" name="object 35" descr=""/>
            <p:cNvSpPr/>
            <p:nvPr/>
          </p:nvSpPr>
          <p:spPr>
            <a:xfrm>
              <a:off x="489611" y="9130084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59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6" name="object 36" descr=""/>
            <p:cNvSpPr/>
            <p:nvPr/>
          </p:nvSpPr>
          <p:spPr>
            <a:xfrm>
              <a:off x="4119999" y="5545035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5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7" name="object 37" descr=""/>
            <p:cNvSpPr/>
            <p:nvPr/>
          </p:nvSpPr>
          <p:spPr>
            <a:xfrm>
              <a:off x="4174618" y="5579169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60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8" name="object 38" descr=""/>
            <p:cNvSpPr/>
            <p:nvPr/>
          </p:nvSpPr>
          <p:spPr>
            <a:xfrm>
              <a:off x="4135239" y="6474689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4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39" name="object 39" descr=""/>
            <p:cNvSpPr/>
            <p:nvPr/>
          </p:nvSpPr>
          <p:spPr>
            <a:xfrm>
              <a:off x="4189859" y="6508824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60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40" name="object 40" descr=""/>
            <p:cNvSpPr/>
            <p:nvPr/>
          </p:nvSpPr>
          <p:spPr>
            <a:xfrm>
              <a:off x="4140319" y="7286200"/>
              <a:ext cx="81280" cy="32384"/>
            </a:xfrm>
            <a:custGeom>
              <a:avLst/>
              <a:gdLst/>
              <a:ahLst/>
              <a:cxnLst/>
              <a:rect l="l" t="t" r="r" b="b"/>
              <a:pathLst>
                <a:path w="81279" h="32384">
                  <a:moveTo>
                    <a:pt x="0" y="30810"/>
                  </a:moveTo>
                  <a:lnTo>
                    <a:pt x="80873" y="32321"/>
                  </a:lnTo>
                  <a:lnTo>
                    <a:pt x="54317" y="0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  <p:sp>
          <p:nvSpPr>
            <p:cNvPr id="41" name="object 41" descr=""/>
            <p:cNvSpPr/>
            <p:nvPr/>
          </p:nvSpPr>
          <p:spPr>
            <a:xfrm>
              <a:off x="4194938" y="7320334"/>
              <a:ext cx="35560" cy="30480"/>
            </a:xfrm>
            <a:custGeom>
              <a:avLst/>
              <a:gdLst/>
              <a:ahLst/>
              <a:cxnLst/>
              <a:rect l="l" t="t" r="r" b="b"/>
              <a:pathLst>
                <a:path w="35560" h="30479">
                  <a:moveTo>
                    <a:pt x="35356" y="0"/>
                  </a:moveTo>
                  <a:lnTo>
                    <a:pt x="0" y="30162"/>
                  </a:lnTo>
                </a:path>
              </a:pathLst>
            </a:custGeom>
            <a:ln w="12700">
              <a:solidFill>
                <a:srgbClr val="D5C728"/>
              </a:solidFill>
            </a:ln>
          </p:spPr>
          <p:txBody>
            <a:bodyPr wrap="square" lIns="0" tIns="0" rIns="0" bIns="0" rtlCol="0"/>
            <a:lstStyle/>
            <a:p/>
          </p:txBody>
        </p:sp>
      </p:grp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 descr="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9" y="0"/>
            <a:ext cx="7772370" cy="10058399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FFFF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0</TotalTime>
  <Application>Microsoft Office PowerPoint</Application>
  <PresentationFormat>On-screen Show (4:3)</PresentationFormat>
  <ScaleCrop>false</ScaleCrop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2023-08-31T16:54:45Z</dcterms:created>
  <dcterms:modified xsi:type="dcterms:W3CDTF">2023-08-31T16:54:45Z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2023-01-19T00:00:00Z</vt:filetime>
  </property>
  <property fmtid="{D5CDD505-2E9C-101B-9397-08002B2CF9AE}" pid="3" name="Creator">
    <vt:lpwstr>Adobe InDesign 17.0 (Windows)</vt:lpwstr>
  </property>
  <property fmtid="{D5CDD505-2E9C-101B-9397-08002B2CF9AE}" pid="4" name="LastSaved">
    <vt:filetime>2023-08-31T00:00:00Z</vt:filetime>
  </property>
  <property fmtid="{D5CDD505-2E9C-101B-9397-08002B2CF9AE}" pid="5" name="Producer">
    <vt:lpwstr>Adobe PDF Library 16.0.3</vt:lpwstr>
  </property>
</Properties>
</file>